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63"/>
  </p:notesMasterIdLst>
  <p:sldIdLst>
    <p:sldId id="256" r:id="rId2"/>
    <p:sldId id="321" r:id="rId3"/>
    <p:sldId id="324" r:id="rId4"/>
    <p:sldId id="329" r:id="rId5"/>
    <p:sldId id="327" r:id="rId6"/>
    <p:sldId id="322" r:id="rId7"/>
    <p:sldId id="368" r:id="rId8"/>
    <p:sldId id="332" r:id="rId9"/>
    <p:sldId id="330" r:id="rId10"/>
    <p:sldId id="323" r:id="rId11"/>
    <p:sldId id="334" r:id="rId12"/>
    <p:sldId id="366" r:id="rId13"/>
    <p:sldId id="333" r:id="rId14"/>
    <p:sldId id="369" r:id="rId15"/>
    <p:sldId id="336" r:id="rId16"/>
    <p:sldId id="337" r:id="rId17"/>
    <p:sldId id="338" r:id="rId18"/>
    <p:sldId id="335" r:id="rId19"/>
    <p:sldId id="339" r:id="rId20"/>
    <p:sldId id="340" r:id="rId21"/>
    <p:sldId id="341" r:id="rId22"/>
    <p:sldId id="301" r:id="rId23"/>
    <p:sldId id="265" r:id="rId24"/>
    <p:sldId id="264" r:id="rId25"/>
    <p:sldId id="263" r:id="rId26"/>
    <p:sldId id="302" r:id="rId27"/>
    <p:sldId id="367" r:id="rId28"/>
    <p:sldId id="262" r:id="rId29"/>
    <p:sldId id="303" r:id="rId30"/>
    <p:sldId id="260" r:id="rId31"/>
    <p:sldId id="346" r:id="rId32"/>
    <p:sldId id="347" r:id="rId33"/>
    <p:sldId id="349" r:id="rId34"/>
    <p:sldId id="348" r:id="rId35"/>
    <p:sldId id="351" r:id="rId36"/>
    <p:sldId id="352" r:id="rId37"/>
    <p:sldId id="307" r:id="rId38"/>
    <p:sldId id="353" r:id="rId39"/>
    <p:sldId id="310" r:id="rId40"/>
    <p:sldId id="355" r:id="rId41"/>
    <p:sldId id="354" r:id="rId42"/>
    <p:sldId id="356" r:id="rId43"/>
    <p:sldId id="360" r:id="rId44"/>
    <p:sldId id="270" r:id="rId45"/>
    <p:sldId id="313" r:id="rId46"/>
    <p:sldId id="358" r:id="rId47"/>
    <p:sldId id="273" r:id="rId48"/>
    <p:sldId id="361" r:id="rId49"/>
    <p:sldId id="275" r:id="rId50"/>
    <p:sldId id="314" r:id="rId51"/>
    <p:sldId id="278" r:id="rId52"/>
    <p:sldId id="362" r:id="rId53"/>
    <p:sldId id="315" r:id="rId54"/>
    <p:sldId id="317" r:id="rId55"/>
    <p:sldId id="363" r:id="rId56"/>
    <p:sldId id="280" r:id="rId57"/>
    <p:sldId id="364" r:id="rId58"/>
    <p:sldId id="318" r:id="rId59"/>
    <p:sldId id="365" r:id="rId60"/>
    <p:sldId id="281" r:id="rId61"/>
    <p:sldId id="320" r:id="rId6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870" y="-25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7C96F6-D81D-4C8B-B74A-6DF7CEDF8E70}" type="datetimeFigureOut">
              <a:rPr lang="ru-RU" smtClean="0"/>
              <a:pPr/>
              <a:t>21.09.2022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16869D-FE9A-42EC-94A3-6AB53C518B81}" type="slidenum">
              <a:rPr lang="ru-RU" smtClean="0"/>
              <a:pPr/>
              <a:t>‹#›</a:t>
            </a:fld>
            <a:endParaRPr lang="ru-RU"/>
          </a:p>
        </p:txBody>
      </p:sp>
    </p:spTree>
    <p:extLst>
      <p:ext uri="{BB962C8B-B14F-4D97-AF65-F5344CB8AC3E}">
        <p14:creationId xmlns:p14="http://schemas.microsoft.com/office/powerpoint/2010/main" xmlns="" val="4167661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B16869D-FE9A-42EC-94A3-6AB53C518B81}" type="slidenum">
              <a:rPr lang="ru-RU" smtClean="0"/>
              <a:pPr/>
              <a:t>25</a:t>
            </a:fld>
            <a:endParaRPr lang="ru-RU"/>
          </a:p>
        </p:txBody>
      </p:sp>
    </p:spTree>
    <p:extLst>
      <p:ext uri="{BB962C8B-B14F-4D97-AF65-F5344CB8AC3E}">
        <p14:creationId xmlns:p14="http://schemas.microsoft.com/office/powerpoint/2010/main" xmlns="" val="1960459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B16869D-FE9A-42EC-94A3-6AB53C518B81}" type="slidenum">
              <a:rPr lang="ru-RU" smtClean="0"/>
              <a:pPr/>
              <a:t>37</a:t>
            </a:fld>
            <a:endParaRPr lang="ru-RU"/>
          </a:p>
        </p:txBody>
      </p:sp>
    </p:spTree>
    <p:extLst>
      <p:ext uri="{BB962C8B-B14F-4D97-AF65-F5344CB8AC3E}">
        <p14:creationId xmlns:p14="http://schemas.microsoft.com/office/powerpoint/2010/main" xmlns="" val="1410643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CF9EEE4-C101-44ED-8757-9EC328E52499}" type="datetimeFigureOut">
              <a:rPr lang="ru-RU" smtClean="0"/>
              <a:pPr/>
              <a:t>21.09.2022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xmlns="" val="2900573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F9EEE4-C101-44ED-8757-9EC328E52499}" type="datetimeFigureOut">
              <a:rPr lang="ru-RU" smtClean="0"/>
              <a:pPr/>
              <a:t>21.09.2022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xmlns="" val="3627130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F9EEE4-C101-44ED-8757-9EC328E52499}" type="datetimeFigureOut">
              <a:rPr lang="ru-RU" smtClean="0"/>
              <a:pPr/>
              <a:t>21.09.2022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xmlns="" val="18237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F9EEE4-C101-44ED-8757-9EC328E52499}" type="datetimeFigureOut">
              <a:rPr lang="ru-RU" smtClean="0"/>
              <a:pPr/>
              <a:t>21.09.2022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xmlns="" val="601180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CF9EEE4-C101-44ED-8757-9EC328E52499}" type="datetimeFigureOut">
              <a:rPr lang="ru-RU" smtClean="0"/>
              <a:pPr/>
              <a:t>21.09.2022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xmlns="" val="3443266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CF9EEE4-C101-44ED-8757-9EC328E52499}" type="datetimeFigureOut">
              <a:rPr lang="ru-RU" smtClean="0"/>
              <a:pPr/>
              <a:t>21.09.2022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xmlns="" val="1083968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CF9EEE4-C101-44ED-8757-9EC328E52499}" type="datetimeFigureOut">
              <a:rPr lang="ru-RU" smtClean="0"/>
              <a:pPr/>
              <a:t>21.09.2022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xmlns="" val="3798008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CF9EEE4-C101-44ED-8757-9EC328E52499}" type="datetimeFigureOut">
              <a:rPr lang="ru-RU" smtClean="0"/>
              <a:pPr/>
              <a:t>21.09.2022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xmlns="" val="2277721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CF9EEE4-C101-44ED-8757-9EC328E52499}" type="datetimeFigureOut">
              <a:rPr lang="ru-RU" smtClean="0"/>
              <a:pPr/>
              <a:t>21.09.2022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xmlns="" val="532126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CF9EEE4-C101-44ED-8757-9EC328E52499}" type="datetimeFigureOut">
              <a:rPr lang="ru-RU" smtClean="0"/>
              <a:pPr/>
              <a:t>21.09.2022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xmlns="" val="3122012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CF9EEE4-C101-44ED-8757-9EC328E52499}" type="datetimeFigureOut">
              <a:rPr lang="ru-RU" smtClean="0"/>
              <a:pPr/>
              <a:t>21.09.2022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xmlns="" val="1994311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9EEE4-C101-44ED-8757-9EC328E52499}" type="datetimeFigureOut">
              <a:rPr lang="ru-RU" smtClean="0"/>
              <a:pPr/>
              <a:t>21.09.2022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F85E0-24E3-4EC7-A048-1994AF02F08A}" type="slidenum">
              <a:rPr lang="ru-RU" smtClean="0"/>
              <a:pPr/>
              <a:t>‹#›</a:t>
            </a:fld>
            <a:endParaRPr lang="ru-RU"/>
          </a:p>
        </p:txBody>
      </p:sp>
    </p:spTree>
    <p:extLst>
      <p:ext uri="{BB962C8B-B14F-4D97-AF65-F5344CB8AC3E}">
        <p14:creationId xmlns:p14="http://schemas.microsoft.com/office/powerpoint/2010/main" xmlns="" val="2419162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blogs.ubc.ca/biology321/?page_id=62" TargetMode="Externa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anbg.gov.au/bryophyte/classification-mosses.html" TargetMode="Externa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species.nbnatlas.org/species/NHMSYS0000066066" TargetMode="External"/><Relationship Id="rId2" Type="http://schemas.openxmlformats.org/officeDocument/2006/relationships/hyperlink" Target="https://species.nbnatlas.org/species/NHMSYS0001747256" TargetMode="External"/><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hyperlink" Target="https://plants.usda.gov/java/ClassificationServlet?source=display&amp;classid=Equisetaceae"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2295526"/>
            <a:ext cx="9144000" cy="1657350"/>
          </a:xfrm>
        </p:spPr>
        <p:txBody>
          <a:bodyPr>
            <a:normAutofit/>
          </a:bodyPr>
          <a:lstStyle/>
          <a:p>
            <a:r>
              <a:rPr lang="en-US" sz="3600" dirty="0"/>
              <a:t>General characteristics of the </a:t>
            </a:r>
            <a:r>
              <a:rPr lang="en-US" sz="3600" dirty="0" smtClean="0"/>
              <a:t>Bryophytes, </a:t>
            </a:r>
            <a:r>
              <a:rPr lang="en-US" sz="3600" dirty="0" err="1"/>
              <a:t>Lycopodium</a:t>
            </a:r>
            <a:r>
              <a:rPr lang="en-US" sz="3600" dirty="0"/>
              <a:t>, </a:t>
            </a:r>
            <a:r>
              <a:rPr lang="en-US" sz="3600" dirty="0" smtClean="0"/>
              <a:t>Horsetails</a:t>
            </a:r>
            <a:endParaRPr lang="ru-RU" sz="3600" dirty="0"/>
          </a:p>
        </p:txBody>
      </p:sp>
    </p:spTree>
    <p:extLst>
      <p:ext uri="{BB962C8B-B14F-4D97-AF65-F5344CB8AC3E}">
        <p14:creationId xmlns:p14="http://schemas.microsoft.com/office/powerpoint/2010/main" xmlns="" val="3158319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27684" y="392812"/>
            <a:ext cx="11397616" cy="2308324"/>
          </a:xfrm>
          <a:prstGeom prst="rect">
            <a:avLst/>
          </a:prstGeom>
        </p:spPr>
        <p:txBody>
          <a:bodyPr wrap="square">
            <a:spAutoFit/>
          </a:bodyPr>
          <a:lstStyle/>
          <a:p>
            <a:r>
              <a:rPr lang="en-US" sz="2400" dirty="0" smtClean="0">
                <a:solidFill>
                  <a:schemeClr val="accent1">
                    <a:lumMod val="75000"/>
                  </a:schemeClr>
                </a:solidFill>
              </a:rPr>
              <a:t>Bryophytes include three lineages :</a:t>
            </a:r>
          </a:p>
          <a:p>
            <a:pPr marL="266700"/>
            <a:r>
              <a:rPr lang="en-US" sz="2400" u="sng" dirty="0" smtClean="0">
                <a:solidFill>
                  <a:schemeClr val="accent1">
                    <a:lumMod val="75000"/>
                  </a:schemeClr>
                </a:solidFill>
              </a:rPr>
              <a:t>Phylum </a:t>
            </a:r>
            <a:r>
              <a:rPr lang="en-US" sz="2400" u="sng" dirty="0" err="1">
                <a:solidFill>
                  <a:schemeClr val="accent1">
                    <a:lumMod val="75000"/>
                  </a:schemeClr>
                </a:solidFill>
              </a:rPr>
              <a:t>Marchantiophyta</a:t>
            </a:r>
            <a:r>
              <a:rPr lang="en-US" sz="2400" u="sng" dirty="0">
                <a:solidFill>
                  <a:schemeClr val="accent1">
                    <a:lumMod val="75000"/>
                  </a:schemeClr>
                </a:solidFill>
              </a:rPr>
              <a:t> </a:t>
            </a:r>
            <a:r>
              <a:rPr lang="en-US" sz="2400" dirty="0"/>
              <a:t>– Liverworts (</a:t>
            </a:r>
            <a:r>
              <a:rPr lang="en-US" sz="2400" dirty="0" err="1"/>
              <a:t>Hepaticophyta</a:t>
            </a:r>
            <a:r>
              <a:rPr lang="en-US" sz="2400" dirty="0"/>
              <a:t>), </a:t>
            </a:r>
            <a:r>
              <a:rPr lang="en-US" sz="2400" dirty="0" smtClean="0"/>
              <a:t>(</a:t>
            </a:r>
            <a:r>
              <a:rPr lang="en-US" sz="2400" dirty="0"/>
              <a:t>approximately 6,000 species worldwide</a:t>
            </a:r>
            <a:r>
              <a:rPr lang="en-US" sz="2400" dirty="0" smtClean="0"/>
              <a:t>)</a:t>
            </a:r>
          </a:p>
          <a:p>
            <a:pPr marL="628650"/>
            <a:r>
              <a:rPr lang="en-US" sz="2400" u="sng" dirty="0" smtClean="0">
                <a:solidFill>
                  <a:schemeClr val="accent1">
                    <a:lumMod val="75000"/>
                  </a:schemeClr>
                </a:solidFill>
              </a:rPr>
              <a:t>Phylum </a:t>
            </a:r>
            <a:r>
              <a:rPr lang="en-US" sz="2400" u="sng" dirty="0" err="1" smtClean="0">
                <a:solidFill>
                  <a:schemeClr val="accent1">
                    <a:lumMod val="75000"/>
                  </a:schemeClr>
                </a:solidFill>
              </a:rPr>
              <a:t>Bryophyta</a:t>
            </a:r>
            <a:r>
              <a:rPr lang="en-US" sz="2400" dirty="0" smtClean="0"/>
              <a:t> – Mosses (</a:t>
            </a:r>
            <a:r>
              <a:rPr lang="en-US" sz="2400" dirty="0" err="1" smtClean="0"/>
              <a:t>Bryophyta</a:t>
            </a:r>
            <a:r>
              <a:rPr lang="en-US" sz="2400" dirty="0" smtClean="0"/>
              <a:t>), </a:t>
            </a:r>
            <a:r>
              <a:rPr lang="en-US" sz="2400" dirty="0" smtClean="0"/>
              <a:t>(</a:t>
            </a:r>
            <a:r>
              <a:rPr lang="en-US" sz="2400" dirty="0" smtClean="0"/>
              <a:t>approximately 12,800 species worldwide)</a:t>
            </a:r>
          </a:p>
          <a:p>
            <a:pPr marL="1076325"/>
            <a:r>
              <a:rPr lang="en-US" sz="2400" dirty="0" smtClean="0">
                <a:hlinkClick r:id="rId2" tooltip="Phylum Anthocerotophyta"/>
              </a:rPr>
              <a:t>Phylum</a:t>
            </a:r>
            <a:r>
              <a:rPr lang="en-US" sz="2400" dirty="0" smtClean="0">
                <a:hlinkClick r:id="rId2" tooltip="Phylum Anthocerotophyta"/>
              </a:rPr>
              <a:t> </a:t>
            </a:r>
            <a:r>
              <a:rPr lang="en-US" sz="2400" dirty="0" err="1" smtClean="0">
                <a:hlinkClick r:id="rId2" tooltip="Phylum Anthocerotophyta"/>
              </a:rPr>
              <a:t>Anthocerotophyta</a:t>
            </a:r>
            <a:r>
              <a:rPr lang="en-US" sz="2400" dirty="0" smtClean="0"/>
              <a:t>  – Hornworts (</a:t>
            </a:r>
            <a:r>
              <a:rPr lang="en-US" sz="2400" dirty="0" err="1" smtClean="0"/>
              <a:t>Anthocerophyta</a:t>
            </a:r>
            <a:r>
              <a:rPr lang="en-US" sz="2400" dirty="0" smtClean="0"/>
              <a:t>), </a:t>
            </a:r>
            <a:r>
              <a:rPr lang="en-US" sz="2400" dirty="0" smtClean="0"/>
              <a:t>(</a:t>
            </a:r>
            <a:r>
              <a:rPr lang="en-US" sz="2400" dirty="0" smtClean="0"/>
              <a:t>approximately 150 species worldwide)</a:t>
            </a:r>
            <a:endParaRPr lang="en-US" sz="2400" dirty="0"/>
          </a:p>
        </p:txBody>
      </p:sp>
      <p:pic>
        <p:nvPicPr>
          <p:cNvPr id="4" name="Picture 8" descr="https://naturallycuriouswithmaryholland.files.wordpress.com/2012/06/6-28-12-liverwort-img_7226.jpg"/>
          <p:cNvPicPr>
            <a:picLocks noChangeAspect="1" noChangeArrowheads="1"/>
          </p:cNvPicPr>
          <p:nvPr/>
        </p:nvPicPr>
        <p:blipFill>
          <a:blip r:embed="rId3" cstate="print">
            <a:lum bright="10000" contrast="10000"/>
          </a:blip>
          <a:srcRect/>
          <a:stretch>
            <a:fillRect/>
          </a:stretch>
        </p:blipFill>
        <p:spPr bwMode="auto">
          <a:xfrm>
            <a:off x="630333" y="2779395"/>
            <a:ext cx="3600000" cy="2700000"/>
          </a:xfrm>
          <a:prstGeom prst="rect">
            <a:avLst/>
          </a:prstGeom>
          <a:noFill/>
        </p:spPr>
      </p:pic>
      <p:pic>
        <p:nvPicPr>
          <p:cNvPr id="5" name="Picture 4" descr="https://mountainx.com/wp-content/uploads/2017/06/1-MOSS-1100x735.jpg"/>
          <p:cNvPicPr>
            <a:picLocks noChangeAspect="1" noChangeArrowheads="1"/>
          </p:cNvPicPr>
          <p:nvPr/>
        </p:nvPicPr>
        <p:blipFill>
          <a:blip r:embed="rId4" cstate="print">
            <a:lum bright="10000" contrast="10000"/>
          </a:blip>
          <a:srcRect/>
          <a:stretch>
            <a:fillRect/>
          </a:stretch>
        </p:blipFill>
        <p:spPr bwMode="auto">
          <a:xfrm>
            <a:off x="3850514" y="3246564"/>
            <a:ext cx="4040816" cy="2700000"/>
          </a:xfrm>
          <a:prstGeom prst="rect">
            <a:avLst/>
          </a:prstGeom>
          <a:noFill/>
        </p:spPr>
      </p:pic>
      <p:pic>
        <p:nvPicPr>
          <p:cNvPr id="6" name="Picture 2" descr="https://static1.squarespace.com/static/52668d02e4b0f593739ec2b6/52696421e4b082c85fe81ef7/526968dde4b09f576c2f797e/1382984407692/Phaelaev.jpg?format=1500w"/>
          <p:cNvPicPr>
            <a:picLocks noChangeAspect="1" noChangeArrowheads="1"/>
          </p:cNvPicPr>
          <p:nvPr/>
        </p:nvPicPr>
        <p:blipFill>
          <a:blip r:embed="rId5" cstate="print">
            <a:lum bright="10000" contrast="10000"/>
          </a:blip>
          <a:srcRect/>
          <a:stretch>
            <a:fillRect/>
          </a:stretch>
        </p:blipFill>
        <p:spPr bwMode="auto">
          <a:xfrm>
            <a:off x="7696581" y="3739578"/>
            <a:ext cx="4046834" cy="2700000"/>
          </a:xfrm>
          <a:prstGeom prst="rect">
            <a:avLst/>
          </a:prstGeom>
          <a:noFill/>
        </p:spPr>
      </p:pic>
      <p:sp>
        <p:nvSpPr>
          <p:cNvPr id="7" name="Прямоугольник 6"/>
          <p:cNvSpPr/>
          <p:nvPr/>
        </p:nvSpPr>
        <p:spPr>
          <a:xfrm>
            <a:off x="1180329" y="5533120"/>
            <a:ext cx="1275990" cy="400110"/>
          </a:xfrm>
          <a:prstGeom prst="rect">
            <a:avLst/>
          </a:prstGeom>
        </p:spPr>
        <p:txBody>
          <a:bodyPr wrap="none">
            <a:spAutoFit/>
          </a:bodyPr>
          <a:lstStyle/>
          <a:p>
            <a:r>
              <a:rPr lang="en-US" sz="2000" dirty="0" smtClean="0"/>
              <a:t>Liverworts</a:t>
            </a:r>
            <a:endParaRPr lang="en-US" sz="2000" dirty="0"/>
          </a:p>
        </p:txBody>
      </p:sp>
      <p:sp>
        <p:nvSpPr>
          <p:cNvPr id="8" name="Прямоугольник 7"/>
          <p:cNvSpPr/>
          <p:nvPr/>
        </p:nvSpPr>
        <p:spPr>
          <a:xfrm>
            <a:off x="5379447" y="6095727"/>
            <a:ext cx="970137" cy="400110"/>
          </a:xfrm>
          <a:prstGeom prst="rect">
            <a:avLst/>
          </a:prstGeom>
        </p:spPr>
        <p:txBody>
          <a:bodyPr wrap="none">
            <a:spAutoFit/>
          </a:bodyPr>
          <a:lstStyle/>
          <a:p>
            <a:r>
              <a:rPr lang="en-US" sz="2000" dirty="0" smtClean="0"/>
              <a:t>Mosses</a:t>
            </a:r>
            <a:endParaRPr lang="ru-RU" sz="2000" dirty="0"/>
          </a:p>
        </p:txBody>
      </p:sp>
      <p:sp>
        <p:nvSpPr>
          <p:cNvPr id="9" name="Прямоугольник 8"/>
          <p:cNvSpPr/>
          <p:nvPr/>
        </p:nvSpPr>
        <p:spPr>
          <a:xfrm>
            <a:off x="8976486" y="6457890"/>
            <a:ext cx="1911577" cy="400110"/>
          </a:xfrm>
          <a:prstGeom prst="rect">
            <a:avLst/>
          </a:prstGeom>
        </p:spPr>
        <p:txBody>
          <a:bodyPr wrap="square">
            <a:spAutoFit/>
          </a:bodyPr>
          <a:lstStyle/>
          <a:p>
            <a:r>
              <a:rPr lang="en-US" sz="2000" dirty="0" smtClean="0"/>
              <a:t>Hornworts </a:t>
            </a:r>
            <a:endParaRPr lang="ru-RU"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788842" y="545432"/>
            <a:ext cx="4499052" cy="584775"/>
          </a:xfrm>
          <a:prstGeom prst="rect">
            <a:avLst/>
          </a:prstGeom>
        </p:spPr>
        <p:txBody>
          <a:bodyPr wrap="none">
            <a:spAutoFit/>
          </a:bodyPr>
          <a:lstStyle/>
          <a:p>
            <a:r>
              <a:rPr lang="en-US" sz="3200" b="1" dirty="0" smtClean="0">
                <a:solidFill>
                  <a:schemeClr val="accent1">
                    <a:lumMod val="75000"/>
                  </a:schemeClr>
                </a:solidFill>
              </a:rPr>
              <a:t>Phylum </a:t>
            </a:r>
            <a:r>
              <a:rPr lang="en-US" sz="3200" b="1" dirty="0" err="1" smtClean="0">
                <a:solidFill>
                  <a:schemeClr val="accent1">
                    <a:lumMod val="75000"/>
                  </a:schemeClr>
                </a:solidFill>
              </a:rPr>
              <a:t>Marchantiophyta</a:t>
            </a:r>
            <a:endParaRPr lang="en-US" sz="3200" b="1" dirty="0">
              <a:solidFill>
                <a:schemeClr val="accent1">
                  <a:lumMod val="75000"/>
                </a:schemeClr>
              </a:solidFill>
            </a:endParaRPr>
          </a:p>
        </p:txBody>
      </p:sp>
      <p:sp>
        <p:nvSpPr>
          <p:cNvPr id="8" name="Прямоугольник 7"/>
          <p:cNvSpPr/>
          <p:nvPr/>
        </p:nvSpPr>
        <p:spPr>
          <a:xfrm>
            <a:off x="1203157" y="1485661"/>
            <a:ext cx="8839201" cy="3539430"/>
          </a:xfrm>
          <a:prstGeom prst="rect">
            <a:avLst/>
          </a:prstGeom>
        </p:spPr>
        <p:txBody>
          <a:bodyPr wrap="square">
            <a:spAutoFit/>
          </a:bodyPr>
          <a:lstStyle/>
          <a:p>
            <a:pPr indent="447675" algn="just"/>
            <a:r>
              <a:rPr lang="en-US" sz="2400" dirty="0" smtClean="0"/>
              <a:t>Phylum </a:t>
            </a:r>
            <a:r>
              <a:rPr lang="en-US" sz="2400" dirty="0" err="1" smtClean="0"/>
              <a:t>Marchantiophyta</a:t>
            </a:r>
            <a:r>
              <a:rPr lang="en-US" sz="2400" dirty="0" smtClean="0"/>
              <a:t> are commonly known as the “liverworts” due to the shape of hepatic liverworts resembling the shape of the liver. </a:t>
            </a:r>
            <a:r>
              <a:rPr lang="en-US" sz="2400" dirty="0" smtClean="0"/>
              <a:t>According </a:t>
            </a:r>
            <a:r>
              <a:rPr lang="en-US" sz="2400" dirty="0" smtClean="0"/>
              <a:t>to an old medical doctrine, this resemblance indicated liverworts could cure illnesses of the liver</a:t>
            </a:r>
            <a:r>
              <a:rPr lang="en-US" sz="2400" dirty="0" smtClean="0"/>
              <a:t>.</a:t>
            </a:r>
          </a:p>
          <a:p>
            <a:pPr indent="447675" algn="just"/>
            <a:endParaRPr lang="en-US" sz="800" dirty="0" smtClean="0"/>
          </a:p>
          <a:p>
            <a:pPr indent="447675" algn="just"/>
            <a:r>
              <a:rPr lang="en-US" sz="2400" dirty="0" smtClean="0"/>
              <a:t>Liverworts </a:t>
            </a:r>
            <a:r>
              <a:rPr lang="en-US" sz="2400" dirty="0" smtClean="0"/>
              <a:t>are located on nearly every continent, inhabiting a diverse array of ecosystems. They may be found in harsh environments that many organisms find difficult to live and reproduce, however liverworts are not generally found in salty aquatic environments such as the ocean.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717007" y="829438"/>
            <a:ext cx="8742947" cy="5170646"/>
          </a:xfrm>
          <a:prstGeom prst="rect">
            <a:avLst/>
          </a:prstGeom>
        </p:spPr>
        <p:txBody>
          <a:bodyPr wrap="square">
            <a:spAutoFit/>
          </a:bodyPr>
          <a:lstStyle/>
          <a:p>
            <a:pPr indent="447675" algn="just"/>
            <a:r>
              <a:rPr lang="en-US" sz="2400" dirty="0" smtClean="0"/>
              <a:t>The morphology of the free-living </a:t>
            </a:r>
            <a:r>
              <a:rPr lang="en-US" sz="2400" dirty="0" err="1" smtClean="0"/>
              <a:t>gametophytic</a:t>
            </a:r>
            <a:r>
              <a:rPr lang="en-US" sz="2400" dirty="0" smtClean="0"/>
              <a:t> generation varies within </a:t>
            </a:r>
            <a:r>
              <a:rPr lang="en-US" sz="2400" dirty="0" err="1" smtClean="0"/>
              <a:t>Marchantiophyta</a:t>
            </a:r>
            <a:r>
              <a:rPr lang="en-US" sz="2400" dirty="0" smtClean="0"/>
              <a:t>. There are many forms of gametophyte ranging from </a:t>
            </a:r>
            <a:r>
              <a:rPr lang="en-US" sz="2400" dirty="0" err="1" smtClean="0"/>
              <a:t>thalloid</a:t>
            </a:r>
            <a:r>
              <a:rPr lang="en-US" sz="2400" dirty="0" smtClean="0"/>
              <a:t> to leafy, and large to small.  The </a:t>
            </a:r>
            <a:r>
              <a:rPr lang="en-US" sz="2400" dirty="0" err="1" smtClean="0"/>
              <a:t>isodiametric</a:t>
            </a:r>
            <a:r>
              <a:rPr lang="en-US" sz="2400" dirty="0" smtClean="0"/>
              <a:t> cells of the </a:t>
            </a:r>
            <a:r>
              <a:rPr lang="en-US" sz="2400" dirty="0" err="1" smtClean="0"/>
              <a:t>gametophore</a:t>
            </a:r>
            <a:r>
              <a:rPr lang="en-US" sz="2400" dirty="0" smtClean="0"/>
              <a:t> </a:t>
            </a:r>
            <a:r>
              <a:rPr lang="en-US" sz="2400" dirty="0" smtClean="0"/>
              <a:t>typically </a:t>
            </a:r>
            <a:r>
              <a:rPr lang="en-US" sz="2400" dirty="0" smtClean="0"/>
              <a:t>have </a:t>
            </a:r>
            <a:r>
              <a:rPr lang="en-US" sz="2400" b="1" dirty="0" smtClean="0"/>
              <a:t>oil bodies</a:t>
            </a:r>
            <a:r>
              <a:rPr lang="en-US" sz="2400" dirty="0" smtClean="0"/>
              <a:t>.  </a:t>
            </a:r>
            <a:endParaRPr lang="en-US" sz="2400" dirty="0" smtClean="0"/>
          </a:p>
          <a:p>
            <a:pPr indent="447675" algn="just"/>
            <a:endParaRPr lang="en-US" sz="900" dirty="0" smtClean="0"/>
          </a:p>
          <a:p>
            <a:pPr indent="447675" algn="just"/>
            <a:r>
              <a:rPr lang="en-US" sz="2400" dirty="0" smtClean="0"/>
              <a:t>The </a:t>
            </a:r>
            <a:r>
              <a:rPr lang="en-US" sz="2400" b="1" dirty="0" smtClean="0"/>
              <a:t>oil bodies </a:t>
            </a:r>
            <a:r>
              <a:rPr lang="en-US" sz="2400" dirty="0" smtClean="0"/>
              <a:t>are true membrane-bound organelles that vary in size, shape, number, color, and chemical composition among species.  When liverworts are dried (such as for storage in a Herbarium) the oil bodies degrade at varying rates over time. The function of oil bodies is currently unknown, but they may serve to deter herbivores or aid in protection from the cold or UV rays</a:t>
            </a:r>
            <a:r>
              <a:rPr lang="en-US" sz="2400" dirty="0" smtClean="0"/>
              <a:t>.</a:t>
            </a:r>
          </a:p>
          <a:p>
            <a:pPr indent="447675" algn="just"/>
            <a:endParaRPr lang="en-US" sz="900" dirty="0" smtClean="0"/>
          </a:p>
          <a:p>
            <a:pPr indent="447675" algn="just"/>
            <a:r>
              <a:rPr lang="en-US" sz="2400" dirty="0" smtClean="0"/>
              <a:t>There is not a well-developed conducting system. Rhizoids are smooth and unicellular and serve to anchor and conduct water and minerals.</a:t>
            </a:r>
            <a:endParaRPr lang="ru-RU" sz="2400" dirty="0"/>
          </a:p>
        </p:txBody>
      </p:sp>
    </p:spTree>
    <p:extLst>
      <p:ext uri="{BB962C8B-B14F-4D97-AF65-F5344CB8AC3E}">
        <p14:creationId xmlns:p14="http://schemas.microsoft.com/office/powerpoint/2010/main" xmlns="" val="2328948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52600" y="1079580"/>
            <a:ext cx="8782050" cy="4154984"/>
          </a:xfrm>
          <a:prstGeom prst="rect">
            <a:avLst/>
          </a:prstGeom>
        </p:spPr>
        <p:txBody>
          <a:bodyPr wrap="square">
            <a:spAutoFit/>
          </a:bodyPr>
          <a:lstStyle/>
          <a:p>
            <a:pPr indent="447675" algn="just"/>
            <a:r>
              <a:rPr lang="en-US" sz="2400" dirty="0" smtClean="0"/>
              <a:t>The 2000 classification divides the liverworts </a:t>
            </a:r>
            <a:r>
              <a:rPr lang="en-US" sz="2400" dirty="0" smtClean="0">
                <a:solidFill>
                  <a:schemeClr val="accent1">
                    <a:lumMod val="75000"/>
                  </a:schemeClr>
                </a:solidFill>
              </a:rPr>
              <a:t>into two classes: </a:t>
            </a:r>
            <a:r>
              <a:rPr lang="en-US" sz="2400" dirty="0" err="1" smtClean="0">
                <a:solidFill>
                  <a:schemeClr val="accent1">
                    <a:lumMod val="75000"/>
                  </a:schemeClr>
                </a:solidFill>
              </a:rPr>
              <a:t>Marchantiopsida</a:t>
            </a:r>
            <a:r>
              <a:rPr lang="en-US" sz="2400" dirty="0" smtClean="0">
                <a:solidFill>
                  <a:schemeClr val="accent1">
                    <a:lumMod val="75000"/>
                  </a:schemeClr>
                </a:solidFill>
              </a:rPr>
              <a:t> and </a:t>
            </a:r>
            <a:r>
              <a:rPr lang="en-US" sz="2400" dirty="0" err="1" smtClean="0">
                <a:solidFill>
                  <a:schemeClr val="accent1">
                    <a:lumMod val="75000"/>
                  </a:schemeClr>
                </a:solidFill>
              </a:rPr>
              <a:t>Jungermanniopsida</a:t>
            </a:r>
            <a:r>
              <a:rPr lang="en-US" sz="2400" dirty="0" smtClean="0"/>
              <a:t>. </a:t>
            </a:r>
          </a:p>
          <a:p>
            <a:pPr indent="447675" algn="just"/>
            <a:endParaRPr lang="en-US" sz="2400" dirty="0" smtClean="0"/>
          </a:p>
          <a:p>
            <a:pPr indent="447675" algn="just"/>
            <a:endParaRPr lang="en-US" sz="2400" dirty="0" smtClean="0"/>
          </a:p>
          <a:p>
            <a:pPr indent="447675" algn="just"/>
            <a:r>
              <a:rPr lang="en-US" sz="2400" dirty="0" smtClean="0"/>
              <a:t>All </a:t>
            </a:r>
            <a:r>
              <a:rPr lang="en-US" sz="2400" dirty="0" smtClean="0"/>
              <a:t>the complex </a:t>
            </a:r>
            <a:r>
              <a:rPr lang="en-US" sz="2400" dirty="0" err="1" smtClean="0"/>
              <a:t>thallose</a:t>
            </a:r>
            <a:r>
              <a:rPr lang="en-US" sz="2400" dirty="0" smtClean="0"/>
              <a:t> liverworts are in the former and all the leafy liverworts in the latter</a:t>
            </a:r>
            <a:r>
              <a:rPr lang="en-US" sz="2400" dirty="0" smtClean="0"/>
              <a:t>.</a:t>
            </a:r>
          </a:p>
          <a:p>
            <a:pPr indent="447675" algn="just"/>
            <a:endParaRPr lang="en-US" sz="2400" dirty="0" smtClean="0"/>
          </a:p>
          <a:p>
            <a:pPr indent="447675" algn="just"/>
            <a:r>
              <a:rPr lang="en-US" sz="2400" dirty="0" smtClean="0"/>
              <a:t> </a:t>
            </a:r>
            <a:r>
              <a:rPr lang="en-US" sz="2400" dirty="0" smtClean="0"/>
              <a:t>The precise definitions of the two classes are based on a number of microscopic morphological features. The class </a:t>
            </a:r>
            <a:r>
              <a:rPr lang="en-US" sz="2400" dirty="0" err="1" smtClean="0"/>
              <a:t>Jungermanniopsida</a:t>
            </a:r>
            <a:r>
              <a:rPr lang="en-US" sz="2400" dirty="0" smtClean="0"/>
              <a:t> is much, much larger than </a:t>
            </a:r>
            <a:r>
              <a:rPr lang="en-US" sz="2400" dirty="0" err="1" smtClean="0"/>
              <a:t>Marchantiopsida</a:t>
            </a:r>
            <a:r>
              <a:rPr lang="en-US" sz="2400" dirty="0" smtClean="0"/>
              <a:t>. The leafy liverwort species far outnumber the </a:t>
            </a:r>
            <a:r>
              <a:rPr lang="en-US" sz="2400" dirty="0" err="1" smtClean="0"/>
              <a:t>thallose</a:t>
            </a:r>
            <a:r>
              <a:rPr lang="en-US" sz="2400" dirty="0" smtClean="0"/>
              <a:t> species. </a:t>
            </a:r>
          </a:p>
        </p:txBody>
      </p:sp>
      <p:cxnSp>
        <p:nvCxnSpPr>
          <p:cNvPr id="4" name="Прямая со стрелкой 3"/>
          <p:cNvCxnSpPr/>
          <p:nvPr/>
        </p:nvCxnSpPr>
        <p:spPr>
          <a:xfrm flipH="1" flipV="1">
            <a:off x="3267075" y="1790700"/>
            <a:ext cx="1657350" cy="89535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flipV="1">
            <a:off x="2228850" y="1828800"/>
            <a:ext cx="2686050" cy="12192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83369" y="1165305"/>
            <a:ext cx="9593179" cy="3416320"/>
          </a:xfrm>
          <a:prstGeom prst="rect">
            <a:avLst/>
          </a:prstGeom>
        </p:spPr>
        <p:txBody>
          <a:bodyPr wrap="square">
            <a:spAutoFit/>
          </a:bodyPr>
          <a:lstStyle/>
          <a:p>
            <a:pPr indent="447675" algn="just"/>
            <a:r>
              <a:rPr lang="en-US" sz="2400" dirty="0" smtClean="0"/>
              <a:t>The </a:t>
            </a:r>
            <a:r>
              <a:rPr lang="en-US" sz="2400" dirty="0" smtClean="0"/>
              <a:t>2000 classification </a:t>
            </a:r>
            <a:r>
              <a:rPr lang="en-US" sz="2400" dirty="0" smtClean="0">
                <a:solidFill>
                  <a:schemeClr val="accent1">
                    <a:lumMod val="75000"/>
                  </a:schemeClr>
                </a:solidFill>
              </a:rPr>
              <a:t>divides the class </a:t>
            </a:r>
            <a:r>
              <a:rPr lang="en-US" sz="2400" dirty="0" err="1" smtClean="0">
                <a:solidFill>
                  <a:schemeClr val="accent1">
                    <a:lumMod val="75000"/>
                  </a:schemeClr>
                </a:solidFill>
              </a:rPr>
              <a:t>Marchantiopsida</a:t>
            </a:r>
            <a:r>
              <a:rPr lang="en-US" sz="2400" dirty="0" smtClean="0">
                <a:solidFill>
                  <a:schemeClr val="accent1">
                    <a:lumMod val="75000"/>
                  </a:schemeClr>
                </a:solidFill>
              </a:rPr>
              <a:t> </a:t>
            </a:r>
            <a:r>
              <a:rPr lang="en-US" sz="2400" dirty="0" smtClean="0"/>
              <a:t>into </a:t>
            </a:r>
            <a:r>
              <a:rPr lang="en-US" sz="2400" dirty="0" smtClean="0">
                <a:solidFill>
                  <a:schemeClr val="accent1">
                    <a:lumMod val="75000"/>
                  </a:schemeClr>
                </a:solidFill>
              </a:rPr>
              <a:t>two sub-classes: </a:t>
            </a:r>
            <a:r>
              <a:rPr lang="en-US" sz="2400" dirty="0" err="1" smtClean="0">
                <a:solidFill>
                  <a:schemeClr val="accent1">
                    <a:lumMod val="75000"/>
                  </a:schemeClr>
                </a:solidFill>
              </a:rPr>
              <a:t>Marchantiidae</a:t>
            </a:r>
            <a:r>
              <a:rPr lang="en-US" sz="2400" dirty="0" smtClean="0">
                <a:solidFill>
                  <a:schemeClr val="accent1">
                    <a:lumMod val="75000"/>
                  </a:schemeClr>
                </a:solidFill>
              </a:rPr>
              <a:t> (complex </a:t>
            </a:r>
            <a:r>
              <a:rPr lang="en-US" sz="2400" dirty="0" err="1" smtClean="0">
                <a:solidFill>
                  <a:schemeClr val="accent1">
                    <a:lumMod val="75000"/>
                  </a:schemeClr>
                </a:solidFill>
              </a:rPr>
              <a:t>thallose</a:t>
            </a:r>
            <a:r>
              <a:rPr lang="en-US" sz="2400" dirty="0" smtClean="0">
                <a:solidFill>
                  <a:schemeClr val="accent1">
                    <a:lumMod val="75000"/>
                  </a:schemeClr>
                </a:solidFill>
              </a:rPr>
              <a:t>) and </a:t>
            </a:r>
            <a:r>
              <a:rPr lang="en-US" sz="2400" dirty="0" err="1" smtClean="0">
                <a:solidFill>
                  <a:schemeClr val="accent1">
                    <a:lumMod val="75000"/>
                  </a:schemeClr>
                </a:solidFill>
              </a:rPr>
              <a:t>Sphaerocarpidae</a:t>
            </a:r>
            <a:r>
              <a:rPr lang="en-US" sz="2400" dirty="0" smtClean="0">
                <a:solidFill>
                  <a:schemeClr val="accent1">
                    <a:lumMod val="75000"/>
                  </a:schemeClr>
                </a:solidFill>
              </a:rPr>
              <a:t> (simple </a:t>
            </a:r>
            <a:r>
              <a:rPr lang="en-US" sz="2400" dirty="0" err="1" smtClean="0">
                <a:solidFill>
                  <a:schemeClr val="accent1">
                    <a:lumMod val="75000"/>
                  </a:schemeClr>
                </a:solidFill>
              </a:rPr>
              <a:t>thallose</a:t>
            </a:r>
            <a:r>
              <a:rPr lang="en-US" sz="2400" dirty="0" smtClean="0">
                <a:solidFill>
                  <a:schemeClr val="accent1">
                    <a:lumMod val="75000"/>
                  </a:schemeClr>
                </a:solidFill>
              </a:rPr>
              <a:t>). </a:t>
            </a:r>
            <a:endParaRPr lang="en-US" sz="2400" dirty="0" smtClean="0">
              <a:solidFill>
                <a:schemeClr val="accent1">
                  <a:lumMod val="75000"/>
                </a:schemeClr>
              </a:solidFill>
            </a:endParaRPr>
          </a:p>
          <a:p>
            <a:pPr indent="447675" algn="just"/>
            <a:endParaRPr lang="en-US" sz="2400" dirty="0" smtClean="0">
              <a:solidFill>
                <a:schemeClr val="accent1">
                  <a:lumMod val="75000"/>
                </a:schemeClr>
              </a:solidFill>
            </a:endParaRPr>
          </a:p>
          <a:p>
            <a:pPr indent="447675" algn="just"/>
            <a:r>
              <a:rPr lang="en-US" sz="2400" dirty="0" smtClean="0"/>
              <a:t>Within the sub-class </a:t>
            </a:r>
            <a:r>
              <a:rPr lang="en-US" sz="2400" dirty="0" err="1" smtClean="0"/>
              <a:t>Marchantiidae</a:t>
            </a:r>
            <a:r>
              <a:rPr lang="en-US" sz="2400" dirty="0" smtClean="0"/>
              <a:t> the bulk of the complex </a:t>
            </a:r>
            <a:r>
              <a:rPr lang="en-US" sz="2400" dirty="0" err="1" smtClean="0"/>
              <a:t>thallose</a:t>
            </a:r>
            <a:r>
              <a:rPr lang="en-US" sz="2400" dirty="0" smtClean="0"/>
              <a:t> liverworts are placed in the </a:t>
            </a:r>
            <a:r>
              <a:rPr lang="en-US" sz="2400" dirty="0" smtClean="0">
                <a:solidFill>
                  <a:schemeClr val="accent1">
                    <a:lumMod val="75000"/>
                  </a:schemeClr>
                </a:solidFill>
              </a:rPr>
              <a:t>order </a:t>
            </a:r>
            <a:r>
              <a:rPr lang="en-US" sz="2400" dirty="0" err="1" smtClean="0">
                <a:solidFill>
                  <a:schemeClr val="accent1">
                    <a:lumMod val="75000"/>
                  </a:schemeClr>
                </a:solidFill>
              </a:rPr>
              <a:t>Marchantiales</a:t>
            </a:r>
            <a:r>
              <a:rPr lang="en-US" sz="2400" dirty="0" smtClean="0"/>
              <a:t>. The order derives its name from the </a:t>
            </a:r>
            <a:r>
              <a:rPr lang="en-US" sz="2400" dirty="0" smtClean="0">
                <a:solidFill>
                  <a:schemeClr val="accent1">
                    <a:lumMod val="75000"/>
                  </a:schemeClr>
                </a:solidFill>
              </a:rPr>
              <a:t>genus </a:t>
            </a:r>
            <a:r>
              <a:rPr lang="en-US" sz="2400" i="1" dirty="0" err="1" smtClean="0">
                <a:solidFill>
                  <a:schemeClr val="accent1">
                    <a:lumMod val="75000"/>
                  </a:schemeClr>
                </a:solidFill>
              </a:rPr>
              <a:t>Marchantia</a:t>
            </a:r>
            <a:r>
              <a:rPr lang="en-US" sz="2400" dirty="0" smtClean="0">
                <a:solidFill>
                  <a:schemeClr val="accent1">
                    <a:lumMod val="75000"/>
                  </a:schemeClr>
                </a:solidFill>
              </a:rPr>
              <a:t> (family </a:t>
            </a:r>
            <a:r>
              <a:rPr lang="en-US" sz="2400" dirty="0" err="1" smtClean="0">
                <a:solidFill>
                  <a:schemeClr val="accent1">
                    <a:lumMod val="75000"/>
                  </a:schemeClr>
                </a:solidFill>
              </a:rPr>
              <a:t>Marchantiaceae</a:t>
            </a:r>
            <a:r>
              <a:rPr lang="en-US" sz="2400" dirty="0" smtClean="0">
                <a:solidFill>
                  <a:schemeClr val="accent1">
                    <a:lumMod val="75000"/>
                  </a:schemeClr>
                </a:solidFill>
              </a:rPr>
              <a:t>)</a:t>
            </a:r>
            <a:r>
              <a:rPr lang="en-US" sz="2400" dirty="0" smtClean="0"/>
              <a:t> and the thick, somewhat leathery </a:t>
            </a:r>
            <a:r>
              <a:rPr lang="en-US" sz="2400" dirty="0" err="1" smtClean="0"/>
              <a:t>thalli</a:t>
            </a:r>
            <a:r>
              <a:rPr lang="en-US" sz="2400" dirty="0" smtClean="0"/>
              <a:t> of the species in this genus are well-known to many people. </a:t>
            </a:r>
            <a:endParaRPr lang="ru-RU"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671019" y="269105"/>
            <a:ext cx="4004238" cy="584775"/>
          </a:xfrm>
          <a:prstGeom prst="rect">
            <a:avLst/>
          </a:prstGeom>
        </p:spPr>
        <p:txBody>
          <a:bodyPr wrap="none">
            <a:spAutoFit/>
          </a:bodyPr>
          <a:lstStyle/>
          <a:p>
            <a:r>
              <a:rPr lang="en-US" sz="3200" b="1" dirty="0" smtClean="0">
                <a:solidFill>
                  <a:schemeClr val="accent1">
                    <a:lumMod val="75000"/>
                  </a:schemeClr>
                </a:solidFill>
              </a:rPr>
              <a:t>Class </a:t>
            </a:r>
            <a:r>
              <a:rPr lang="en-US" sz="3200" b="1" dirty="0" err="1" smtClean="0">
                <a:solidFill>
                  <a:schemeClr val="accent1">
                    <a:lumMod val="75000"/>
                  </a:schemeClr>
                </a:solidFill>
              </a:rPr>
              <a:t>Marchantiopsida</a:t>
            </a:r>
            <a:endParaRPr lang="en-US" sz="3200" b="1" dirty="0">
              <a:solidFill>
                <a:schemeClr val="accent1">
                  <a:lumMod val="75000"/>
                </a:schemeClr>
              </a:solidFill>
            </a:endParaRPr>
          </a:p>
        </p:txBody>
      </p:sp>
      <p:sp>
        <p:nvSpPr>
          <p:cNvPr id="7" name="Прямоугольник 6"/>
          <p:cNvSpPr/>
          <p:nvPr/>
        </p:nvSpPr>
        <p:spPr>
          <a:xfrm>
            <a:off x="603123" y="962698"/>
            <a:ext cx="11073384" cy="1569660"/>
          </a:xfrm>
          <a:prstGeom prst="rect">
            <a:avLst/>
          </a:prstGeom>
        </p:spPr>
        <p:txBody>
          <a:bodyPr wrap="square">
            <a:spAutoFit/>
          </a:bodyPr>
          <a:lstStyle/>
          <a:p>
            <a:pPr indent="447675" algn="just"/>
            <a:r>
              <a:rPr lang="en-US" sz="2400" dirty="0" smtClean="0"/>
              <a:t>The species in the class </a:t>
            </a:r>
            <a:r>
              <a:rPr lang="en-US" sz="2400" dirty="0" err="1" smtClean="0"/>
              <a:t>Marchantiopsida</a:t>
            </a:r>
            <a:r>
              <a:rPr lang="en-US" sz="2400" dirty="0" smtClean="0"/>
              <a:t> are characterized as being complex </a:t>
            </a:r>
            <a:r>
              <a:rPr lang="en-US" sz="2400" dirty="0" err="1" smtClean="0"/>
              <a:t>thalloid</a:t>
            </a:r>
            <a:r>
              <a:rPr lang="en-US" sz="2400" dirty="0" smtClean="0"/>
              <a:t> liverworts. They have a global distribution and are commonly found growing on moist earth or mud. A few species can also be observed growing in water. The </a:t>
            </a:r>
            <a:r>
              <a:rPr lang="en-US" sz="2400" dirty="0" err="1" smtClean="0"/>
              <a:t>gametophore</a:t>
            </a:r>
            <a:r>
              <a:rPr lang="en-US" sz="2400" dirty="0" smtClean="0"/>
              <a:t> of the species in this class is always </a:t>
            </a:r>
            <a:r>
              <a:rPr lang="en-US" sz="2400" dirty="0" err="1" smtClean="0"/>
              <a:t>thallose</a:t>
            </a:r>
            <a:r>
              <a:rPr lang="en-US" sz="2400" dirty="0" smtClean="0"/>
              <a:t>. </a:t>
            </a:r>
          </a:p>
        </p:txBody>
      </p:sp>
      <p:pic>
        <p:nvPicPr>
          <p:cNvPr id="8" name="Picture 2" descr="https://blogs.ubc.ca/biology321/files/2010/06/Untitled-300x222.png"/>
          <p:cNvPicPr>
            <a:picLocks noChangeAspect="1" noChangeArrowheads="1"/>
          </p:cNvPicPr>
          <p:nvPr/>
        </p:nvPicPr>
        <p:blipFill>
          <a:blip r:embed="rId2" cstate="print"/>
          <a:srcRect/>
          <a:stretch>
            <a:fillRect/>
          </a:stretch>
        </p:blipFill>
        <p:spPr bwMode="auto">
          <a:xfrm>
            <a:off x="6626557" y="2285224"/>
            <a:ext cx="5059475" cy="3744000"/>
          </a:xfrm>
          <a:prstGeom prst="rect">
            <a:avLst/>
          </a:prstGeom>
          <a:noFill/>
        </p:spPr>
      </p:pic>
      <p:sp>
        <p:nvSpPr>
          <p:cNvPr id="12" name="Прямоугольник 11"/>
          <p:cNvSpPr/>
          <p:nvPr/>
        </p:nvSpPr>
        <p:spPr>
          <a:xfrm>
            <a:off x="7046300" y="6092290"/>
            <a:ext cx="4639732" cy="461665"/>
          </a:xfrm>
          <a:prstGeom prst="rect">
            <a:avLst/>
          </a:prstGeom>
        </p:spPr>
        <p:txBody>
          <a:bodyPr wrap="none">
            <a:spAutoFit/>
          </a:bodyPr>
          <a:lstStyle/>
          <a:p>
            <a:r>
              <a:rPr lang="en-US" sz="2400" dirty="0" smtClean="0"/>
              <a:t>The dichotomous branching </a:t>
            </a:r>
            <a:r>
              <a:rPr lang="en-US" sz="2400" dirty="0" err="1" smtClean="0"/>
              <a:t>thallus</a:t>
            </a:r>
            <a:r>
              <a:rPr lang="en-US" sz="2400" dirty="0" smtClean="0"/>
              <a:t> </a:t>
            </a:r>
            <a:endParaRPr lang="ru-RU" sz="2400" dirty="0"/>
          </a:p>
        </p:txBody>
      </p:sp>
      <p:sp>
        <p:nvSpPr>
          <p:cNvPr id="14" name="Прямоугольник 13"/>
          <p:cNvSpPr/>
          <p:nvPr/>
        </p:nvSpPr>
        <p:spPr>
          <a:xfrm>
            <a:off x="650367" y="2741206"/>
            <a:ext cx="5779008" cy="3416320"/>
          </a:xfrm>
          <a:prstGeom prst="rect">
            <a:avLst/>
          </a:prstGeom>
        </p:spPr>
        <p:txBody>
          <a:bodyPr wrap="square">
            <a:spAutoFit/>
          </a:bodyPr>
          <a:lstStyle/>
          <a:p>
            <a:pPr indent="447675" algn="just"/>
            <a:r>
              <a:rPr lang="en-US" sz="2400" dirty="0" smtClean="0"/>
              <a:t>The </a:t>
            </a:r>
            <a:r>
              <a:rPr lang="en-US" sz="2400" dirty="0" err="1" smtClean="0"/>
              <a:t>thallus</a:t>
            </a:r>
            <a:r>
              <a:rPr lang="en-US" sz="2400" dirty="0" smtClean="0"/>
              <a:t>, which is generally several cell thick, typically exhibits </a:t>
            </a:r>
            <a:r>
              <a:rPr lang="en-US" sz="2400" dirty="0" smtClean="0">
                <a:solidFill>
                  <a:schemeClr val="accent1">
                    <a:lumMod val="75000"/>
                  </a:schemeClr>
                </a:solidFill>
              </a:rPr>
              <a:t>dichotomous branching.</a:t>
            </a:r>
            <a:r>
              <a:rPr lang="en-US" sz="2400" dirty="0" smtClean="0"/>
              <a:t> </a:t>
            </a:r>
            <a:endParaRPr lang="en-US" sz="2400" dirty="0" smtClean="0"/>
          </a:p>
          <a:p>
            <a:pPr indent="447675" algn="just"/>
            <a:r>
              <a:rPr lang="en-US" sz="2400" dirty="0" smtClean="0"/>
              <a:t>The </a:t>
            </a:r>
            <a:r>
              <a:rPr lang="en-US" sz="2400" dirty="0" smtClean="0"/>
              <a:t>differentiated tissues of the </a:t>
            </a:r>
            <a:r>
              <a:rPr lang="en-US" sz="2400" dirty="0" err="1" smtClean="0"/>
              <a:t>thallus</a:t>
            </a:r>
            <a:r>
              <a:rPr lang="en-US" sz="2400" dirty="0" smtClean="0"/>
              <a:t> is why species in this class are termed the “complex </a:t>
            </a:r>
            <a:r>
              <a:rPr lang="en-US" sz="2400" dirty="0" err="1" smtClean="0"/>
              <a:t>thalloid</a:t>
            </a:r>
            <a:r>
              <a:rPr lang="en-US" sz="2400" dirty="0" smtClean="0"/>
              <a:t> liverworts”, and in turn, it distinguishes them from the simple </a:t>
            </a:r>
            <a:r>
              <a:rPr lang="en-US" sz="2400" dirty="0" err="1" smtClean="0"/>
              <a:t>thalloid</a:t>
            </a:r>
            <a:r>
              <a:rPr lang="en-US" sz="2400" dirty="0" smtClean="0"/>
              <a:t> liverworts seen in the class </a:t>
            </a:r>
            <a:r>
              <a:rPr lang="en-US" sz="2400" dirty="0" err="1" smtClean="0"/>
              <a:t>Jungermanniopsida</a:t>
            </a:r>
            <a:r>
              <a:rPr lang="en-US" sz="2400" dirty="0" smtClean="0"/>
              <a:t>.</a:t>
            </a:r>
            <a:endParaRPr lang="ru-RU"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90173" y="1432833"/>
            <a:ext cx="8630653" cy="3785652"/>
          </a:xfrm>
          <a:prstGeom prst="rect">
            <a:avLst/>
          </a:prstGeom>
        </p:spPr>
        <p:txBody>
          <a:bodyPr wrap="square">
            <a:spAutoFit/>
          </a:bodyPr>
          <a:lstStyle/>
          <a:p>
            <a:pPr indent="447675" algn="just"/>
            <a:r>
              <a:rPr lang="en-US" sz="2400" dirty="0" smtClean="0"/>
              <a:t>The internal differentiation of the </a:t>
            </a:r>
            <a:r>
              <a:rPr lang="en-US" sz="2400" dirty="0" err="1" smtClean="0"/>
              <a:t>thallus</a:t>
            </a:r>
            <a:r>
              <a:rPr lang="en-US" sz="2400" dirty="0" smtClean="0"/>
              <a:t> can be made apparent due to the presence of several distinct tissues. </a:t>
            </a:r>
            <a:endParaRPr lang="en-US" sz="2400" dirty="0" smtClean="0"/>
          </a:p>
          <a:p>
            <a:pPr indent="447675" algn="just"/>
            <a:r>
              <a:rPr lang="en-US" sz="2400" dirty="0" smtClean="0"/>
              <a:t>The </a:t>
            </a:r>
            <a:r>
              <a:rPr lang="en-US" sz="2400" dirty="0" smtClean="0">
                <a:solidFill>
                  <a:schemeClr val="accent1">
                    <a:lumMod val="75000"/>
                  </a:schemeClr>
                </a:solidFill>
              </a:rPr>
              <a:t>upper surface (dorsal) </a:t>
            </a:r>
            <a:r>
              <a:rPr lang="en-US" sz="2400" dirty="0" smtClean="0"/>
              <a:t>of the </a:t>
            </a:r>
            <a:r>
              <a:rPr lang="en-US" sz="2400" dirty="0" err="1" smtClean="0"/>
              <a:t>thallus</a:t>
            </a:r>
            <a:r>
              <a:rPr lang="en-US" sz="2400" dirty="0" smtClean="0"/>
              <a:t> is composed of an epidermis. The cells forming the epidermis contain no or very little chlorophyll. Furthermore, the epidermis of </a:t>
            </a:r>
            <a:r>
              <a:rPr lang="en-US" sz="2400" dirty="0" smtClean="0">
                <a:solidFill>
                  <a:schemeClr val="accent1">
                    <a:lumMod val="75000"/>
                  </a:schemeClr>
                </a:solidFill>
              </a:rPr>
              <a:t>most genera in this class has pores</a:t>
            </a:r>
            <a:r>
              <a:rPr lang="en-US" sz="2400" dirty="0" smtClean="0"/>
              <a:t>, which can either be simple or complex, that serve as an opening to the photosynthetic tissue in the </a:t>
            </a:r>
            <a:r>
              <a:rPr lang="en-US" sz="2400" dirty="0" smtClean="0">
                <a:solidFill>
                  <a:schemeClr val="accent1">
                    <a:lumMod val="75000"/>
                  </a:schemeClr>
                </a:solidFill>
              </a:rPr>
              <a:t>air chambers </a:t>
            </a:r>
            <a:r>
              <a:rPr lang="en-US" sz="2400" dirty="0" smtClean="0"/>
              <a:t>beneath. Unlike stomata seen in higher plants, simple pores of these </a:t>
            </a:r>
            <a:r>
              <a:rPr lang="en-US" sz="2400" dirty="0" err="1" smtClean="0"/>
              <a:t>thalloid</a:t>
            </a:r>
            <a:r>
              <a:rPr lang="en-US" sz="2400" dirty="0" smtClean="0"/>
              <a:t> liverworts cannot open and close. </a:t>
            </a:r>
          </a:p>
          <a:p>
            <a:pPr indent="447675" algn="just"/>
            <a:endParaRPr lang="en-US" sz="24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s://blogs.ubc.ca/biology321/files/2010/06/Untitled-41-300x252.png"/>
          <p:cNvPicPr>
            <a:picLocks noChangeAspect="1" noChangeArrowheads="1"/>
          </p:cNvPicPr>
          <p:nvPr/>
        </p:nvPicPr>
        <p:blipFill>
          <a:blip r:embed="rId2" cstate="print">
            <a:lum bright="10000" contrast="10000"/>
          </a:blip>
          <a:srcRect/>
          <a:stretch>
            <a:fillRect/>
          </a:stretch>
        </p:blipFill>
        <p:spPr bwMode="auto">
          <a:xfrm>
            <a:off x="7649150" y="1239411"/>
            <a:ext cx="4542850" cy="3816000"/>
          </a:xfrm>
          <a:prstGeom prst="rect">
            <a:avLst/>
          </a:prstGeom>
          <a:noFill/>
        </p:spPr>
      </p:pic>
      <p:sp>
        <p:nvSpPr>
          <p:cNvPr id="3" name="Прямоугольник 2"/>
          <p:cNvSpPr/>
          <p:nvPr/>
        </p:nvSpPr>
        <p:spPr>
          <a:xfrm>
            <a:off x="476148" y="606164"/>
            <a:ext cx="6684264" cy="6001643"/>
          </a:xfrm>
          <a:prstGeom prst="rect">
            <a:avLst/>
          </a:prstGeom>
        </p:spPr>
        <p:txBody>
          <a:bodyPr wrap="square">
            <a:spAutoFit/>
          </a:bodyPr>
          <a:lstStyle/>
          <a:p>
            <a:pPr indent="447675" algn="just"/>
            <a:r>
              <a:rPr lang="en-US" sz="2400" dirty="0" smtClean="0"/>
              <a:t>As previously mentioned, these air chambers house the photosynthetic tissue. </a:t>
            </a:r>
            <a:endParaRPr lang="en-US" sz="2400" dirty="0" smtClean="0"/>
          </a:p>
          <a:p>
            <a:pPr indent="447675" algn="just"/>
            <a:r>
              <a:rPr lang="en-US" sz="2400" dirty="0" smtClean="0"/>
              <a:t>The </a:t>
            </a:r>
            <a:r>
              <a:rPr lang="en-US" sz="2400" dirty="0" smtClean="0"/>
              <a:t>chloroplasts are typically located in the cells that make up the walls of these chambers or in </a:t>
            </a:r>
            <a:r>
              <a:rPr lang="en-US" sz="2400" dirty="0" err="1" smtClean="0"/>
              <a:t>uniseriate</a:t>
            </a:r>
            <a:r>
              <a:rPr lang="en-US" sz="2400" dirty="0" smtClean="0"/>
              <a:t> filaments found growing on the bottom of the air chamber. </a:t>
            </a:r>
            <a:endParaRPr lang="en-US" sz="2400" dirty="0" smtClean="0"/>
          </a:p>
          <a:p>
            <a:pPr indent="447675" algn="just"/>
            <a:r>
              <a:rPr lang="en-US" sz="2400" dirty="0" smtClean="0"/>
              <a:t>Below </a:t>
            </a:r>
            <a:r>
              <a:rPr lang="en-US" sz="2400" dirty="0" smtClean="0"/>
              <a:t>the </a:t>
            </a:r>
            <a:r>
              <a:rPr lang="en-US" sz="2400" dirty="0" err="1" smtClean="0"/>
              <a:t>chlorophyllous</a:t>
            </a:r>
            <a:r>
              <a:rPr lang="en-US" sz="2400" dirty="0" smtClean="0"/>
              <a:t> layer is where one can see a layer of storage cells, predominantly </a:t>
            </a:r>
            <a:r>
              <a:rPr lang="en-US" sz="2400" dirty="0" err="1" smtClean="0"/>
              <a:t>parenchymous</a:t>
            </a:r>
            <a:r>
              <a:rPr lang="en-US" sz="2400" dirty="0" smtClean="0"/>
              <a:t> cells. </a:t>
            </a:r>
            <a:endParaRPr lang="en-US" sz="2400" dirty="0" smtClean="0"/>
          </a:p>
          <a:p>
            <a:pPr indent="447675" algn="just"/>
            <a:r>
              <a:rPr lang="en-US" sz="2400" dirty="0" smtClean="0"/>
              <a:t>Some </a:t>
            </a:r>
            <a:r>
              <a:rPr lang="en-US" sz="2400" dirty="0" smtClean="0"/>
              <a:t>cells within this layer will contain a single large brownish complex oil body, while other cells may be filled with mucilage. </a:t>
            </a:r>
            <a:endParaRPr lang="en-US" sz="2400" dirty="0" smtClean="0"/>
          </a:p>
          <a:p>
            <a:pPr indent="447675" algn="just"/>
            <a:r>
              <a:rPr lang="en-US" sz="2400" dirty="0" smtClean="0"/>
              <a:t>Not </a:t>
            </a:r>
            <a:r>
              <a:rPr lang="en-US" sz="2400" dirty="0" smtClean="0"/>
              <a:t>only is the </a:t>
            </a:r>
            <a:r>
              <a:rPr lang="en-US" sz="2400" dirty="0" err="1" smtClean="0"/>
              <a:t>parenchymous</a:t>
            </a:r>
            <a:r>
              <a:rPr lang="en-US" sz="2400" dirty="0" smtClean="0"/>
              <a:t> tissue used for storage, but it can also be used to house fungi in order to benefit from a symbiotic relationship. </a:t>
            </a:r>
          </a:p>
          <a:p>
            <a:pPr indent="447675" algn="just"/>
            <a:endParaRPr lang="en-US" sz="2400" dirty="0" smtClean="0"/>
          </a:p>
        </p:txBody>
      </p:sp>
      <p:sp>
        <p:nvSpPr>
          <p:cNvPr id="4" name="Прямоугольник 3"/>
          <p:cNvSpPr/>
          <p:nvPr/>
        </p:nvSpPr>
        <p:spPr>
          <a:xfrm>
            <a:off x="8059919" y="5222851"/>
            <a:ext cx="3384222" cy="830997"/>
          </a:xfrm>
          <a:prstGeom prst="rect">
            <a:avLst/>
          </a:prstGeom>
        </p:spPr>
        <p:txBody>
          <a:bodyPr wrap="square">
            <a:spAutoFit/>
          </a:bodyPr>
          <a:lstStyle/>
          <a:p>
            <a:r>
              <a:rPr lang="en-US" sz="2400" dirty="0" smtClean="0">
                <a:solidFill>
                  <a:prstClr val="black"/>
                </a:solidFill>
              </a:rPr>
              <a:t>Air chambers with the photosynthetic tissue </a:t>
            </a:r>
            <a:endParaRPr lang="ru-RU" sz="2400" dirty="0"/>
          </a:p>
        </p:txBody>
      </p:sp>
      <p:cxnSp>
        <p:nvCxnSpPr>
          <p:cNvPr id="6" name="Прямая со стрелкой 5"/>
          <p:cNvCxnSpPr/>
          <p:nvPr/>
        </p:nvCxnSpPr>
        <p:spPr>
          <a:xfrm flipV="1">
            <a:off x="9886950" y="2933700"/>
            <a:ext cx="104775" cy="239077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V="1">
            <a:off x="3028950" y="3714750"/>
            <a:ext cx="5019675" cy="8572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V="1">
            <a:off x="4762500" y="4114800"/>
            <a:ext cx="4048125" cy="37147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7589" y="994107"/>
            <a:ext cx="11210544" cy="830997"/>
          </a:xfrm>
          <a:prstGeom prst="rect">
            <a:avLst/>
          </a:prstGeom>
        </p:spPr>
        <p:txBody>
          <a:bodyPr wrap="square">
            <a:spAutoFit/>
          </a:bodyPr>
          <a:lstStyle/>
          <a:p>
            <a:pPr indent="447675" algn="just"/>
            <a:r>
              <a:rPr lang="en-US" sz="2400" dirty="0" smtClean="0"/>
              <a:t>A ventral epidermis is present on the underside of the </a:t>
            </a:r>
            <a:r>
              <a:rPr lang="en-US" sz="2400" dirty="0" err="1" smtClean="0"/>
              <a:t>thallus</a:t>
            </a:r>
            <a:r>
              <a:rPr lang="en-US" sz="2400" dirty="0" smtClean="0"/>
              <a:t>, from which can emerge colorless rhizoids and scales. The rhizoids present can either pegged or smooth. </a:t>
            </a:r>
            <a:endParaRPr lang="ru-RU" sz="2400" dirty="0"/>
          </a:p>
        </p:txBody>
      </p:sp>
      <p:pic>
        <p:nvPicPr>
          <p:cNvPr id="59394" name="Picture 2" descr="http://blogs.ubc.ca/biology321/files/2010/06/Untitled-71.png"/>
          <p:cNvPicPr>
            <a:picLocks noChangeAspect="1" noChangeArrowheads="1"/>
          </p:cNvPicPr>
          <p:nvPr/>
        </p:nvPicPr>
        <p:blipFill>
          <a:blip r:embed="rId2" cstate="print"/>
          <a:srcRect/>
          <a:stretch>
            <a:fillRect/>
          </a:stretch>
        </p:blipFill>
        <p:spPr bwMode="auto">
          <a:xfrm>
            <a:off x="6584788" y="1937276"/>
            <a:ext cx="5232000" cy="3924000"/>
          </a:xfrm>
          <a:prstGeom prst="rect">
            <a:avLst/>
          </a:prstGeom>
          <a:noFill/>
        </p:spPr>
      </p:pic>
      <p:sp>
        <p:nvSpPr>
          <p:cNvPr id="4" name="Прямоугольник 3"/>
          <p:cNvSpPr/>
          <p:nvPr/>
        </p:nvSpPr>
        <p:spPr>
          <a:xfrm>
            <a:off x="547344" y="2133989"/>
            <a:ext cx="5788057" cy="3570208"/>
          </a:xfrm>
          <a:prstGeom prst="rect">
            <a:avLst/>
          </a:prstGeom>
        </p:spPr>
        <p:txBody>
          <a:bodyPr wrap="square">
            <a:spAutoFit/>
          </a:bodyPr>
          <a:lstStyle/>
          <a:p>
            <a:pPr indent="442913" algn="just"/>
            <a:r>
              <a:rPr lang="en-US" sz="2400" dirty="0" smtClean="0"/>
              <a:t>Pegged rhizoids are thought to be involved in water transport, whereas the smooth rhizoids aid in fixing the </a:t>
            </a:r>
            <a:r>
              <a:rPr lang="en-US" sz="2400" dirty="0" err="1" smtClean="0"/>
              <a:t>thallus</a:t>
            </a:r>
            <a:r>
              <a:rPr lang="en-US" sz="2400" dirty="0" smtClean="0"/>
              <a:t> to the substrate and are often considered a gateway for </a:t>
            </a:r>
            <a:r>
              <a:rPr lang="en-US" sz="2400" dirty="0" err="1" smtClean="0"/>
              <a:t>endophytic</a:t>
            </a:r>
            <a:r>
              <a:rPr lang="en-US" sz="2400" dirty="0" smtClean="0"/>
              <a:t> fungi. </a:t>
            </a:r>
            <a:endParaRPr lang="en-US" sz="2400" dirty="0" smtClean="0"/>
          </a:p>
          <a:p>
            <a:pPr indent="442913" algn="just"/>
            <a:endParaRPr lang="en-US" sz="1000" dirty="0" smtClean="0"/>
          </a:p>
          <a:p>
            <a:pPr indent="442913" algn="just"/>
            <a:r>
              <a:rPr lang="en-US" sz="2400" dirty="0" smtClean="0"/>
              <a:t>The </a:t>
            </a:r>
            <a:r>
              <a:rPr lang="en-US" sz="2400" dirty="0" smtClean="0"/>
              <a:t>ventral </a:t>
            </a:r>
            <a:r>
              <a:rPr lang="en-US" sz="2400" dirty="0" err="1" smtClean="0"/>
              <a:t>unistratose</a:t>
            </a:r>
            <a:r>
              <a:rPr lang="en-US" sz="2400" dirty="0" smtClean="0"/>
              <a:t> scales are typically arranged in one or two rows and are thought to function in water retention and conduction</a:t>
            </a:r>
            <a:r>
              <a:rPr lang="en-US" dirty="0" smtClean="0"/>
              <a:t>.</a:t>
            </a:r>
            <a:endParaRPr lang="ru-RU" dirty="0"/>
          </a:p>
        </p:txBody>
      </p:sp>
      <p:sp>
        <p:nvSpPr>
          <p:cNvPr id="5" name="Прямоугольник 4"/>
          <p:cNvSpPr/>
          <p:nvPr/>
        </p:nvSpPr>
        <p:spPr>
          <a:xfrm>
            <a:off x="6495068" y="5792474"/>
            <a:ext cx="5156462" cy="830997"/>
          </a:xfrm>
          <a:prstGeom prst="rect">
            <a:avLst/>
          </a:prstGeom>
        </p:spPr>
        <p:txBody>
          <a:bodyPr wrap="square">
            <a:spAutoFit/>
          </a:bodyPr>
          <a:lstStyle/>
          <a:p>
            <a:pPr algn="just"/>
            <a:r>
              <a:rPr lang="en-US" sz="2400" dirty="0" smtClean="0"/>
              <a:t>A ventral epidermis with colorless rhizoids and scales</a:t>
            </a:r>
            <a:endParaRPr lang="ru-RU"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7423" y="1628013"/>
            <a:ext cx="6542131" cy="4154984"/>
          </a:xfrm>
          <a:prstGeom prst="rect">
            <a:avLst/>
          </a:prstGeom>
        </p:spPr>
        <p:txBody>
          <a:bodyPr wrap="square">
            <a:spAutoFit/>
          </a:bodyPr>
          <a:lstStyle/>
          <a:p>
            <a:pPr indent="447675" algn="just"/>
            <a:r>
              <a:rPr lang="en-US" sz="2400" dirty="0" smtClean="0"/>
              <a:t>The gametophyte of the species in this class can either be </a:t>
            </a:r>
            <a:r>
              <a:rPr lang="en-US" sz="2400" dirty="0" err="1" smtClean="0"/>
              <a:t>monoecious</a:t>
            </a:r>
            <a:r>
              <a:rPr lang="en-US" sz="2400" dirty="0" smtClean="0"/>
              <a:t> or </a:t>
            </a:r>
            <a:r>
              <a:rPr lang="en-US" sz="2400" dirty="0" err="1"/>
              <a:t>dioecious</a:t>
            </a:r>
            <a:r>
              <a:rPr lang="en-US" sz="2400" dirty="0"/>
              <a:t>. </a:t>
            </a:r>
            <a:endParaRPr lang="en-US" sz="2400" dirty="0" smtClean="0"/>
          </a:p>
          <a:p>
            <a:pPr indent="447675" algn="just"/>
            <a:r>
              <a:rPr lang="en-US" sz="2400" dirty="0" smtClean="0"/>
              <a:t>The antheridia can be found in chambers that opens to the upper surface of the </a:t>
            </a:r>
            <a:r>
              <a:rPr lang="en-US" sz="2400" dirty="0" err="1" smtClean="0"/>
              <a:t>thallus</a:t>
            </a:r>
            <a:r>
              <a:rPr lang="en-US" sz="2400" dirty="0" smtClean="0"/>
              <a:t>.</a:t>
            </a:r>
          </a:p>
          <a:p>
            <a:pPr indent="447675" algn="just"/>
            <a:endParaRPr lang="en-US" sz="2400" dirty="0" smtClean="0"/>
          </a:p>
          <a:p>
            <a:pPr indent="447675" algn="just"/>
            <a:r>
              <a:rPr lang="en-US" sz="2400" dirty="0" smtClean="0"/>
              <a:t>In </a:t>
            </a:r>
            <a:r>
              <a:rPr lang="en-US" sz="2400" dirty="0" smtClean="0"/>
              <a:t>some genera, the antheridia are present on a specialized structure that extends from the gametophyte called the </a:t>
            </a:r>
            <a:r>
              <a:rPr lang="en-US" sz="2400" dirty="0" err="1" smtClean="0"/>
              <a:t>antheridiophore</a:t>
            </a:r>
            <a:r>
              <a:rPr lang="en-US" sz="2400" dirty="0" smtClean="0"/>
              <a:t>, as seen in this picture. </a:t>
            </a:r>
            <a:endParaRPr lang="en-US" sz="2400" dirty="0" smtClean="0"/>
          </a:p>
          <a:p>
            <a:pPr indent="447675" algn="just"/>
            <a:r>
              <a:rPr lang="en-US" sz="2400" dirty="0" smtClean="0"/>
              <a:t>The </a:t>
            </a:r>
            <a:r>
              <a:rPr lang="en-US" sz="2400" dirty="0" smtClean="0"/>
              <a:t>antheridia are located at the top of the disk and the sperm is dispersed via rain drops.</a:t>
            </a:r>
            <a:endParaRPr lang="ru-RU" sz="2400" dirty="0"/>
          </a:p>
        </p:txBody>
      </p:sp>
      <p:pic>
        <p:nvPicPr>
          <p:cNvPr id="64514" name="Picture 2" descr="http://blogs.ubc.ca/biology321/files/2010/06/marchantia-antheridiophore.jpg"/>
          <p:cNvPicPr>
            <a:picLocks noChangeAspect="1" noChangeArrowheads="1"/>
          </p:cNvPicPr>
          <p:nvPr/>
        </p:nvPicPr>
        <p:blipFill>
          <a:blip r:embed="rId2" cstate="print">
            <a:lum bright="10000" contrast="10000"/>
          </a:blip>
          <a:srcRect/>
          <a:stretch>
            <a:fillRect/>
          </a:stretch>
        </p:blipFill>
        <p:spPr bwMode="auto">
          <a:xfrm>
            <a:off x="7806596" y="1420985"/>
            <a:ext cx="3876927" cy="4320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570841" y="0"/>
            <a:ext cx="7455173" cy="6588000"/>
          </a:xfrm>
          <a:prstGeom prst="rect">
            <a:avLst/>
          </a:prstGeom>
          <a:noFill/>
          <a:ln w="9525">
            <a:noFill/>
            <a:miter lim="800000"/>
            <a:headEnd/>
            <a:tailEnd/>
          </a:ln>
        </p:spPr>
      </p:pic>
      <p:sp>
        <p:nvSpPr>
          <p:cNvPr id="3" name="Прямоугольник 2"/>
          <p:cNvSpPr/>
          <p:nvPr/>
        </p:nvSpPr>
        <p:spPr>
          <a:xfrm>
            <a:off x="219456" y="576073"/>
            <a:ext cx="4169664" cy="5386090"/>
          </a:xfrm>
          <a:prstGeom prst="rect">
            <a:avLst/>
          </a:prstGeom>
        </p:spPr>
        <p:txBody>
          <a:bodyPr wrap="square">
            <a:spAutoFit/>
          </a:bodyPr>
          <a:lstStyle/>
          <a:p>
            <a:pPr algn="just"/>
            <a:r>
              <a:rPr lang="en-US" sz="2800" dirty="0" smtClean="0">
                <a:solidFill>
                  <a:schemeClr val="accent1">
                    <a:lumMod val="75000"/>
                  </a:schemeClr>
                </a:solidFill>
              </a:rPr>
              <a:t>Kingdom </a:t>
            </a:r>
            <a:r>
              <a:rPr lang="en-US" sz="2800" dirty="0" err="1" smtClean="0">
                <a:solidFill>
                  <a:schemeClr val="accent1">
                    <a:lumMod val="75000"/>
                  </a:schemeClr>
                </a:solidFill>
              </a:rPr>
              <a:t>Plantae</a:t>
            </a:r>
            <a:r>
              <a:rPr lang="en-US" sz="2800" dirty="0" smtClean="0">
                <a:solidFill>
                  <a:schemeClr val="accent1">
                    <a:lumMod val="75000"/>
                  </a:schemeClr>
                </a:solidFill>
              </a:rPr>
              <a:t> or subkingdom</a:t>
            </a:r>
          </a:p>
          <a:p>
            <a:pPr algn="just"/>
            <a:r>
              <a:rPr lang="en-US" sz="2800" dirty="0" err="1" smtClean="0">
                <a:solidFill>
                  <a:schemeClr val="accent1">
                    <a:lumMod val="75000"/>
                  </a:schemeClr>
                </a:solidFill>
              </a:rPr>
              <a:t>Embryobionta</a:t>
            </a:r>
            <a:r>
              <a:rPr lang="en-US" sz="2800" dirty="0" smtClean="0">
                <a:solidFill>
                  <a:schemeClr val="accent1">
                    <a:lumMod val="75000"/>
                  </a:schemeClr>
                </a:solidFill>
              </a:rPr>
              <a:t>: PLANTS </a:t>
            </a:r>
          </a:p>
          <a:p>
            <a:pPr indent="447675" algn="just"/>
            <a:endParaRPr lang="en-US" sz="2200" dirty="0" smtClean="0"/>
          </a:p>
          <a:p>
            <a:pPr algn="just"/>
            <a:r>
              <a:rPr lang="en-US" sz="2400" dirty="0" smtClean="0">
                <a:solidFill>
                  <a:schemeClr val="accent1">
                    <a:lumMod val="75000"/>
                  </a:schemeClr>
                </a:solidFill>
              </a:rPr>
              <a:t>Bryophytes and </a:t>
            </a:r>
            <a:r>
              <a:rPr lang="en-US" sz="2400" dirty="0" err="1" smtClean="0">
                <a:solidFill>
                  <a:schemeClr val="accent1">
                    <a:lumMod val="75000"/>
                  </a:schemeClr>
                </a:solidFill>
              </a:rPr>
              <a:t>tracheophytes</a:t>
            </a:r>
            <a:r>
              <a:rPr lang="en-US" sz="2400" dirty="0" smtClean="0">
                <a:solidFill>
                  <a:schemeClr val="accent1">
                    <a:lumMod val="75000"/>
                  </a:schemeClr>
                </a:solidFill>
              </a:rPr>
              <a:t> </a:t>
            </a:r>
            <a:r>
              <a:rPr lang="en-US" sz="2400" dirty="0" smtClean="0"/>
              <a:t>are monophyletic (one branch of the evolutionary tree of life) and </a:t>
            </a:r>
            <a:r>
              <a:rPr lang="en-US" sz="2400" dirty="0" smtClean="0">
                <a:solidFill>
                  <a:schemeClr val="accent1">
                    <a:lumMod val="75000"/>
                  </a:schemeClr>
                </a:solidFill>
              </a:rPr>
              <a:t>collectively called </a:t>
            </a:r>
            <a:r>
              <a:rPr lang="en-US" sz="2400" dirty="0" err="1" smtClean="0">
                <a:solidFill>
                  <a:schemeClr val="accent1">
                    <a:lumMod val="75000"/>
                  </a:schemeClr>
                </a:solidFill>
              </a:rPr>
              <a:t>embryophytes</a:t>
            </a:r>
            <a:r>
              <a:rPr lang="en-US" sz="2400" dirty="0" smtClean="0"/>
              <a:t>.  As the name implies, there is an embryonic stage in these organisms as contrasted with their closest relative green algae. </a:t>
            </a:r>
          </a:p>
          <a:p>
            <a:pPr indent="447675" algn="just"/>
            <a:endParaRPr lang="en-US" sz="2200" dirty="0" smtClean="0"/>
          </a:p>
        </p:txBody>
      </p:sp>
      <p:sp>
        <p:nvSpPr>
          <p:cNvPr id="4" name="Прямоугольник 3"/>
          <p:cNvSpPr/>
          <p:nvPr/>
        </p:nvSpPr>
        <p:spPr>
          <a:xfrm>
            <a:off x="4882896" y="5849035"/>
            <a:ext cx="3282696" cy="707886"/>
          </a:xfrm>
          <a:prstGeom prst="rect">
            <a:avLst/>
          </a:prstGeom>
        </p:spPr>
        <p:txBody>
          <a:bodyPr wrap="square">
            <a:spAutoFit/>
          </a:bodyPr>
          <a:lstStyle/>
          <a:p>
            <a:r>
              <a:rPr lang="en-US" sz="2000" b="1" dirty="0" smtClean="0"/>
              <a:t>A </a:t>
            </a:r>
            <a:r>
              <a:rPr lang="en-US" sz="2000" b="1" dirty="0" err="1" smtClean="0"/>
              <a:t>phylogenetic</a:t>
            </a:r>
            <a:r>
              <a:rPr lang="en-US" sz="2000" b="1" dirty="0" smtClean="0"/>
              <a:t> arrangement of living plants</a:t>
            </a:r>
            <a:r>
              <a:rPr lang="en-US" sz="2000" dirty="0" smtClean="0"/>
              <a:t>.</a:t>
            </a:r>
            <a:endParaRPr lang="ru-RU"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8482" y="573081"/>
            <a:ext cx="6406362" cy="4524315"/>
          </a:xfrm>
          <a:prstGeom prst="rect">
            <a:avLst/>
          </a:prstGeom>
        </p:spPr>
        <p:txBody>
          <a:bodyPr wrap="square">
            <a:spAutoFit/>
          </a:bodyPr>
          <a:lstStyle/>
          <a:p>
            <a:pPr indent="447675" algn="just"/>
            <a:r>
              <a:rPr lang="en-US" sz="2400" dirty="0" smtClean="0"/>
              <a:t>The archegonia can be found embedded in the </a:t>
            </a:r>
            <a:r>
              <a:rPr lang="en-US" sz="2400" dirty="0" err="1" smtClean="0"/>
              <a:t>thallus</a:t>
            </a:r>
            <a:r>
              <a:rPr lang="en-US" sz="2400" dirty="0" smtClean="0"/>
              <a:t> </a:t>
            </a:r>
            <a:r>
              <a:rPr lang="en-US" sz="2400" dirty="0" smtClean="0"/>
              <a:t>or elevated on umbrella-like called </a:t>
            </a:r>
            <a:r>
              <a:rPr lang="en-US" sz="2400" dirty="0" err="1" smtClean="0"/>
              <a:t>archegoniophores</a:t>
            </a:r>
            <a:r>
              <a:rPr lang="en-US" sz="2400" dirty="0" smtClean="0"/>
              <a:t>, as in </a:t>
            </a:r>
            <a:r>
              <a:rPr lang="en-US" sz="2400" i="1" dirty="0" err="1" smtClean="0"/>
              <a:t>Marchantia</a:t>
            </a:r>
            <a:r>
              <a:rPr lang="en-US" sz="2400" dirty="0" smtClean="0"/>
              <a:t>. The location of the archegonia differs from that of the antheridia, such that they are typically found on the margin of the </a:t>
            </a:r>
            <a:r>
              <a:rPr lang="en-US" sz="2400" dirty="0" err="1" smtClean="0"/>
              <a:t>archegoniophore</a:t>
            </a:r>
            <a:r>
              <a:rPr lang="en-US" sz="2400" dirty="0" smtClean="0"/>
              <a:t>. </a:t>
            </a:r>
          </a:p>
          <a:p>
            <a:pPr indent="447675" algn="just"/>
            <a:r>
              <a:rPr lang="en-US" sz="2400" dirty="0" smtClean="0"/>
              <a:t>Furthermore, as the archegonia mature, the upper portion of the </a:t>
            </a:r>
            <a:r>
              <a:rPr lang="en-US" sz="2400" dirty="0" err="1" smtClean="0"/>
              <a:t>archegoniophore</a:t>
            </a:r>
            <a:r>
              <a:rPr lang="en-US" sz="2400" dirty="0" smtClean="0"/>
              <a:t> grows more than the lower portion and as a result, the archegonia are transferred to the lower surface(the archegonia in the following picture are labeled).</a:t>
            </a:r>
            <a:endParaRPr lang="ru-RU" sz="2400" dirty="0"/>
          </a:p>
        </p:txBody>
      </p:sp>
      <p:pic>
        <p:nvPicPr>
          <p:cNvPr id="65538" name="Picture 2" descr="https://blogs.ubc.ca/biology321/files/2010/06/archegonia-300x218.jpg"/>
          <p:cNvPicPr>
            <a:picLocks noChangeAspect="1" noChangeArrowheads="1"/>
          </p:cNvPicPr>
          <p:nvPr/>
        </p:nvPicPr>
        <p:blipFill>
          <a:blip r:embed="rId2" cstate="print"/>
          <a:srcRect/>
          <a:stretch>
            <a:fillRect/>
          </a:stretch>
        </p:blipFill>
        <p:spPr bwMode="auto">
          <a:xfrm>
            <a:off x="7147461" y="915594"/>
            <a:ext cx="4805493" cy="3492000"/>
          </a:xfrm>
          <a:prstGeom prst="rect">
            <a:avLst/>
          </a:prstGeom>
          <a:noFill/>
        </p:spPr>
      </p:pic>
      <p:sp>
        <p:nvSpPr>
          <p:cNvPr id="4" name="Прямоугольник 3"/>
          <p:cNvSpPr/>
          <p:nvPr/>
        </p:nvSpPr>
        <p:spPr>
          <a:xfrm>
            <a:off x="556181" y="5209553"/>
            <a:ext cx="11283884" cy="1200329"/>
          </a:xfrm>
          <a:prstGeom prst="rect">
            <a:avLst/>
          </a:prstGeom>
        </p:spPr>
        <p:txBody>
          <a:bodyPr wrap="square">
            <a:spAutoFit/>
          </a:bodyPr>
          <a:lstStyle/>
          <a:p>
            <a:pPr indent="442913" algn="just"/>
            <a:r>
              <a:rPr lang="en-US" sz="2400" dirty="0" smtClean="0"/>
              <a:t>However, it is important to keep in mind that the morphology of the male and female reproductive structures can vary considerably in this class. However, the locomotive and biflagellate sperm is a distinctive trait that all species in this class share.</a:t>
            </a:r>
            <a:endParaRPr lang="ru-RU" sz="2400" dirty="0"/>
          </a:p>
        </p:txBody>
      </p:sp>
      <p:sp>
        <p:nvSpPr>
          <p:cNvPr id="5" name="Прямоугольник 4"/>
          <p:cNvSpPr/>
          <p:nvPr/>
        </p:nvSpPr>
        <p:spPr>
          <a:xfrm>
            <a:off x="8549234" y="4576198"/>
            <a:ext cx="1975028" cy="461665"/>
          </a:xfrm>
          <a:prstGeom prst="rect">
            <a:avLst/>
          </a:prstGeom>
        </p:spPr>
        <p:txBody>
          <a:bodyPr wrap="none">
            <a:spAutoFit/>
          </a:bodyPr>
          <a:lstStyle/>
          <a:p>
            <a:r>
              <a:rPr lang="en-US" sz="2400" dirty="0" smtClean="0"/>
              <a:t>A - archegonia</a:t>
            </a:r>
            <a:endParaRPr lang="ru-RU"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4264" y="1671788"/>
            <a:ext cx="9288379" cy="3046988"/>
          </a:xfrm>
          <a:prstGeom prst="rect">
            <a:avLst/>
          </a:prstGeom>
        </p:spPr>
        <p:txBody>
          <a:bodyPr wrap="square">
            <a:spAutoFit/>
          </a:bodyPr>
          <a:lstStyle/>
          <a:p>
            <a:pPr indent="447675" algn="just"/>
            <a:r>
              <a:rPr lang="en-US" sz="2400" b="1" dirty="0" smtClean="0"/>
              <a:t>Asexual reproduction </a:t>
            </a:r>
            <a:r>
              <a:rPr lang="en-US" sz="2400" dirty="0" smtClean="0"/>
              <a:t>can be achieved by various ways depending on the species. In </a:t>
            </a:r>
            <a:r>
              <a:rPr lang="en-US" sz="2400" i="1" dirty="0" err="1" smtClean="0"/>
              <a:t>Marchantia</a:t>
            </a:r>
            <a:r>
              <a:rPr lang="en-US" sz="2400" dirty="0" smtClean="0"/>
              <a:t>, </a:t>
            </a:r>
            <a:r>
              <a:rPr lang="en-US" sz="2400" dirty="0" err="1" smtClean="0"/>
              <a:t>gemmae</a:t>
            </a:r>
            <a:r>
              <a:rPr lang="en-US" sz="2400" dirty="0" smtClean="0"/>
              <a:t> develop inside a cup-like structure on the surface of the </a:t>
            </a:r>
            <a:r>
              <a:rPr lang="en-US" sz="2400" dirty="0" err="1" smtClean="0"/>
              <a:t>thallus</a:t>
            </a:r>
            <a:r>
              <a:rPr lang="en-US" sz="2400" dirty="0" smtClean="0"/>
              <a:t>. </a:t>
            </a:r>
            <a:endParaRPr lang="en-US" sz="2400" dirty="0" smtClean="0"/>
          </a:p>
          <a:p>
            <a:pPr indent="447675" algn="just"/>
            <a:endParaRPr lang="en-US" sz="2400" dirty="0" smtClean="0"/>
          </a:p>
          <a:p>
            <a:pPr indent="447675" algn="just"/>
            <a:r>
              <a:rPr lang="en-US" sz="2400" dirty="0" smtClean="0"/>
              <a:t>Bifurcation, which is the splitting of the main </a:t>
            </a:r>
            <a:r>
              <a:rPr lang="en-US" sz="2400" dirty="0" err="1" smtClean="0"/>
              <a:t>thallus</a:t>
            </a:r>
            <a:r>
              <a:rPr lang="en-US" sz="2400" dirty="0" smtClean="0"/>
              <a:t> in two, is another means of asexual reproduction. This process is followed by the decay of the older posterior regions of the </a:t>
            </a:r>
            <a:r>
              <a:rPr lang="en-US" sz="2400" dirty="0" err="1" smtClean="0"/>
              <a:t>thallus</a:t>
            </a:r>
            <a:r>
              <a:rPr lang="en-US" sz="2400" dirty="0" smtClean="0"/>
              <a:t>, thus allowing the species to colonize nearby areas rapidly.</a:t>
            </a:r>
            <a:endParaRPr lang="ru-RU"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72051" y="3572351"/>
            <a:ext cx="10218821" cy="1569660"/>
          </a:xfrm>
          <a:prstGeom prst="rect">
            <a:avLst/>
          </a:prstGeom>
        </p:spPr>
        <p:txBody>
          <a:bodyPr wrap="square">
            <a:spAutoFit/>
          </a:bodyPr>
          <a:lstStyle/>
          <a:p>
            <a:pPr indent="357188" algn="just"/>
            <a:r>
              <a:rPr lang="en-US" sz="2400" i="1" dirty="0" err="1" smtClean="0">
                <a:solidFill>
                  <a:schemeClr val="accent1">
                    <a:lumMod val="75000"/>
                  </a:schemeClr>
                </a:solidFill>
              </a:rPr>
              <a:t>Marchantia</a:t>
            </a:r>
            <a:r>
              <a:rPr lang="en-US" sz="2400" i="1" dirty="0" smtClean="0">
                <a:solidFill>
                  <a:schemeClr val="accent1">
                    <a:lumMod val="75000"/>
                  </a:schemeClr>
                </a:solidFill>
              </a:rPr>
              <a:t> </a:t>
            </a:r>
            <a:r>
              <a:rPr lang="en-US" sz="2400" i="1" dirty="0" err="1" smtClean="0">
                <a:solidFill>
                  <a:schemeClr val="accent1">
                    <a:lumMod val="75000"/>
                  </a:schemeClr>
                </a:solidFill>
              </a:rPr>
              <a:t>polymorpha</a:t>
            </a:r>
            <a:r>
              <a:rPr lang="en-US" sz="2400" dirty="0" smtClean="0"/>
              <a:t>, sometimes known as the </a:t>
            </a:r>
            <a:r>
              <a:rPr lang="en-US" sz="2400" dirty="0" smtClean="0">
                <a:solidFill>
                  <a:schemeClr val="accent1">
                    <a:lumMod val="75000"/>
                  </a:schemeClr>
                </a:solidFill>
              </a:rPr>
              <a:t>common liverwort </a:t>
            </a:r>
            <a:r>
              <a:rPr lang="en-US" sz="2400" dirty="0" smtClean="0"/>
              <a:t>or </a:t>
            </a:r>
            <a:r>
              <a:rPr lang="en-US" sz="2400" dirty="0" smtClean="0">
                <a:solidFill>
                  <a:schemeClr val="accent1">
                    <a:lumMod val="75000"/>
                  </a:schemeClr>
                </a:solidFill>
              </a:rPr>
              <a:t>umbrella liverwort,</a:t>
            </a:r>
            <a:r>
              <a:rPr lang="en-US" sz="2400" dirty="0" smtClean="0"/>
              <a:t> is a large liverwort with a wide distribution around the world. It is variable in appearance and has several subspecies.  It is </a:t>
            </a:r>
            <a:r>
              <a:rPr lang="en-US" sz="2400" i="1" dirty="0" smtClean="0">
                <a:solidFill>
                  <a:schemeClr val="accent1">
                    <a:lumMod val="75000"/>
                  </a:schemeClr>
                </a:solidFill>
              </a:rPr>
              <a:t>delicious</a:t>
            </a:r>
            <a:r>
              <a:rPr lang="en-US" sz="2400" b="1" dirty="0" smtClean="0">
                <a:solidFill>
                  <a:schemeClr val="accent1">
                    <a:lumMod val="75000"/>
                  </a:schemeClr>
                </a:solidFill>
              </a:rPr>
              <a:t>, </a:t>
            </a:r>
            <a:r>
              <a:rPr lang="en-US" sz="2400" dirty="0" smtClean="0"/>
              <a:t>having separate male and female plants. </a:t>
            </a:r>
            <a:endParaRPr lang="ru-RU" sz="2400" dirty="0"/>
          </a:p>
        </p:txBody>
      </p:sp>
      <p:sp>
        <p:nvSpPr>
          <p:cNvPr id="6" name="Прямоугольник 5"/>
          <p:cNvSpPr/>
          <p:nvPr/>
        </p:nvSpPr>
        <p:spPr>
          <a:xfrm>
            <a:off x="1722888" y="1626405"/>
            <a:ext cx="6096000" cy="1569660"/>
          </a:xfrm>
          <a:prstGeom prst="rect">
            <a:avLst/>
          </a:prstGeom>
        </p:spPr>
        <p:txBody>
          <a:bodyPr>
            <a:spAutoFit/>
          </a:bodyPr>
          <a:lstStyle/>
          <a:p>
            <a:r>
              <a:rPr lang="en-US" sz="2400" dirty="0" smtClean="0">
                <a:solidFill>
                  <a:schemeClr val="accent1">
                    <a:lumMod val="75000"/>
                  </a:schemeClr>
                </a:solidFill>
              </a:rPr>
              <a:t>Subclass </a:t>
            </a:r>
            <a:r>
              <a:rPr lang="en-US" sz="2400" dirty="0" err="1" smtClean="0">
                <a:solidFill>
                  <a:schemeClr val="accent1">
                    <a:lumMod val="75000"/>
                  </a:schemeClr>
                </a:solidFill>
              </a:rPr>
              <a:t>Marchantiidae</a:t>
            </a:r>
            <a:endParaRPr lang="en-US" sz="2400" dirty="0" smtClean="0">
              <a:solidFill>
                <a:schemeClr val="accent1">
                  <a:lumMod val="75000"/>
                </a:schemeClr>
              </a:solidFill>
            </a:endParaRPr>
          </a:p>
          <a:p>
            <a:pPr marL="447675"/>
            <a:r>
              <a:rPr lang="en-US" sz="2400" dirty="0" smtClean="0">
                <a:solidFill>
                  <a:schemeClr val="accent1">
                    <a:lumMod val="75000"/>
                  </a:schemeClr>
                </a:solidFill>
              </a:rPr>
              <a:t>Order </a:t>
            </a:r>
            <a:r>
              <a:rPr lang="en-US" sz="2400" dirty="0" err="1" smtClean="0">
                <a:solidFill>
                  <a:schemeClr val="accent1">
                    <a:lumMod val="75000"/>
                  </a:schemeClr>
                </a:solidFill>
              </a:rPr>
              <a:t>Marchantiales</a:t>
            </a:r>
            <a:r>
              <a:rPr lang="en-US" sz="2400" dirty="0" smtClean="0">
                <a:solidFill>
                  <a:schemeClr val="accent1">
                    <a:lumMod val="75000"/>
                  </a:schemeClr>
                </a:solidFill>
              </a:rPr>
              <a:t> </a:t>
            </a:r>
          </a:p>
          <a:p>
            <a:pPr marL="809625"/>
            <a:r>
              <a:rPr lang="en-US" sz="2400" dirty="0" smtClean="0">
                <a:solidFill>
                  <a:schemeClr val="accent1">
                    <a:lumMod val="75000"/>
                  </a:schemeClr>
                </a:solidFill>
              </a:rPr>
              <a:t>Family </a:t>
            </a:r>
            <a:r>
              <a:rPr lang="en-US" sz="2400" dirty="0" err="1" smtClean="0">
                <a:solidFill>
                  <a:schemeClr val="accent1">
                    <a:lumMod val="75000"/>
                  </a:schemeClr>
                </a:solidFill>
              </a:rPr>
              <a:t>Marchantiaceae</a:t>
            </a:r>
            <a:r>
              <a:rPr lang="en-US" sz="2400" dirty="0" smtClean="0">
                <a:solidFill>
                  <a:schemeClr val="accent1">
                    <a:lumMod val="75000"/>
                  </a:schemeClr>
                </a:solidFill>
              </a:rPr>
              <a:t> </a:t>
            </a:r>
          </a:p>
          <a:p>
            <a:pPr marL="1162050"/>
            <a:r>
              <a:rPr lang="en-US" sz="2400" dirty="0" smtClean="0">
                <a:solidFill>
                  <a:schemeClr val="accent1">
                    <a:lumMod val="75000"/>
                  </a:schemeClr>
                </a:solidFill>
              </a:rPr>
              <a:t>Genus </a:t>
            </a:r>
            <a:r>
              <a:rPr lang="en-US" sz="2400" dirty="0" err="1" smtClean="0">
                <a:solidFill>
                  <a:schemeClr val="accent1">
                    <a:lumMod val="75000"/>
                  </a:schemeClr>
                </a:solidFill>
              </a:rPr>
              <a:t>Marchantia</a:t>
            </a:r>
            <a:endParaRPr lang="ru-RU" sz="2400" dirty="0">
              <a:solidFill>
                <a:schemeClr val="accent1">
                  <a:lumMod val="75000"/>
                </a:schemeClr>
              </a:solidFill>
            </a:endParaRPr>
          </a:p>
        </p:txBody>
      </p:sp>
      <p:sp>
        <p:nvSpPr>
          <p:cNvPr id="9" name="Прямоугольник 8"/>
          <p:cNvSpPr/>
          <p:nvPr/>
        </p:nvSpPr>
        <p:spPr>
          <a:xfrm>
            <a:off x="1324476" y="989194"/>
            <a:ext cx="4004238" cy="584775"/>
          </a:xfrm>
          <a:prstGeom prst="rect">
            <a:avLst/>
          </a:prstGeom>
        </p:spPr>
        <p:txBody>
          <a:bodyPr wrap="none">
            <a:spAutoFit/>
          </a:bodyPr>
          <a:lstStyle/>
          <a:p>
            <a:r>
              <a:rPr lang="en-US" sz="3200" dirty="0" smtClean="0">
                <a:solidFill>
                  <a:schemeClr val="accent1">
                    <a:lumMod val="75000"/>
                  </a:schemeClr>
                </a:solidFill>
              </a:rPr>
              <a:t>Class </a:t>
            </a:r>
            <a:r>
              <a:rPr lang="en-US" sz="3200" dirty="0" err="1" smtClean="0">
                <a:solidFill>
                  <a:schemeClr val="accent1">
                    <a:lumMod val="75000"/>
                  </a:schemeClr>
                </a:solidFill>
              </a:rPr>
              <a:t>Marchantiopsida</a:t>
            </a:r>
            <a:endParaRPr lang="en-US" sz="3200" dirty="0">
              <a:solidFill>
                <a:schemeClr val="accent1">
                  <a:lumMod val="7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310896" y="155448"/>
            <a:ext cx="11521440" cy="3477875"/>
          </a:xfrm>
          <a:prstGeom prst="rect">
            <a:avLst/>
          </a:prstGeom>
        </p:spPr>
        <p:txBody>
          <a:bodyPr wrap="square">
            <a:spAutoFit/>
          </a:bodyPr>
          <a:lstStyle/>
          <a:p>
            <a:r>
              <a:rPr lang="en-US" sz="2200" dirty="0" smtClean="0">
                <a:solidFill>
                  <a:schemeClr val="accent1">
                    <a:lumMod val="75000"/>
                  </a:schemeClr>
                </a:solidFill>
              </a:rPr>
              <a:t>External Features of Gametophyte of </a:t>
            </a:r>
            <a:r>
              <a:rPr lang="en-US" sz="2200" dirty="0" err="1" smtClean="0">
                <a:solidFill>
                  <a:schemeClr val="accent1">
                    <a:lumMod val="75000"/>
                  </a:schemeClr>
                </a:solidFill>
              </a:rPr>
              <a:t>Marchantia</a:t>
            </a:r>
            <a:r>
              <a:rPr lang="en-US" sz="2200" dirty="0" smtClean="0">
                <a:solidFill>
                  <a:schemeClr val="accent1">
                    <a:lumMod val="75000"/>
                  </a:schemeClr>
                </a:solidFill>
              </a:rPr>
              <a:t>:</a:t>
            </a:r>
          </a:p>
          <a:p>
            <a:pPr indent="357188" algn="just"/>
            <a:r>
              <a:rPr lang="en-US" sz="2200" dirty="0" smtClean="0"/>
              <a:t>The plant body is </a:t>
            </a:r>
            <a:r>
              <a:rPr lang="en-US" sz="2200" dirty="0" err="1" smtClean="0"/>
              <a:t>gametophytic</a:t>
            </a:r>
            <a:r>
              <a:rPr lang="en-US" sz="2200" dirty="0" smtClean="0"/>
              <a:t>, </a:t>
            </a:r>
            <a:r>
              <a:rPr lang="en-US" sz="2200" dirty="0" err="1" smtClean="0"/>
              <a:t>thalloid</a:t>
            </a:r>
            <a:r>
              <a:rPr lang="en-US" sz="2200" dirty="0" smtClean="0"/>
              <a:t>, flat, prostrate, </a:t>
            </a:r>
            <a:r>
              <a:rPr lang="en-US" sz="2200" dirty="0" err="1" smtClean="0"/>
              <a:t>plagiotropic</a:t>
            </a:r>
            <a:r>
              <a:rPr lang="en-US" sz="2200" dirty="0" smtClean="0"/>
              <a:t>, 2-10 cm. long and dichotomously branched.</a:t>
            </a:r>
          </a:p>
          <a:p>
            <a:pPr indent="357188" algn="just"/>
            <a:r>
              <a:rPr lang="en-US" sz="2200" dirty="0" smtClean="0"/>
              <a:t>On the dorsal surface there is dark green colored mid rib. </a:t>
            </a:r>
          </a:p>
          <a:p>
            <a:pPr indent="357188" algn="just"/>
            <a:r>
              <a:rPr lang="en-US" sz="2200" dirty="0" smtClean="0"/>
              <a:t>• The mid rib bears gamma cup for asexual reproduction </a:t>
            </a:r>
          </a:p>
          <a:p>
            <a:pPr indent="357188" algn="just"/>
            <a:r>
              <a:rPr lang="en-US" sz="2200" dirty="0" smtClean="0"/>
              <a:t>• The ventral surface consists of unicellular, tubular, colorless structures called rhizoids and </a:t>
            </a:r>
            <a:r>
              <a:rPr lang="en-US" sz="2200" dirty="0" err="1" smtClean="0"/>
              <a:t>multicellular</a:t>
            </a:r>
            <a:r>
              <a:rPr lang="en-US" sz="2200" dirty="0" smtClean="0"/>
              <a:t> plate like violet in color structures are present called </a:t>
            </a:r>
            <a:r>
              <a:rPr lang="en-US" sz="2200" dirty="0" smtClean="0">
                <a:solidFill>
                  <a:schemeClr val="accent1">
                    <a:lumMod val="75000"/>
                  </a:schemeClr>
                </a:solidFill>
              </a:rPr>
              <a:t>scales.</a:t>
            </a:r>
            <a:r>
              <a:rPr lang="en-US" sz="2200" dirty="0" smtClean="0"/>
              <a:t> </a:t>
            </a:r>
          </a:p>
          <a:p>
            <a:pPr indent="357188" algn="just"/>
            <a:r>
              <a:rPr lang="en-US" sz="2200" dirty="0" smtClean="0"/>
              <a:t>• The rhizoids absorb water. They are of two types </a:t>
            </a:r>
          </a:p>
          <a:p>
            <a:pPr indent="357188" algn="just"/>
            <a:r>
              <a:rPr lang="en-US" sz="2200" dirty="0" smtClean="0"/>
              <a:t>1. </a:t>
            </a:r>
            <a:r>
              <a:rPr lang="en-US" sz="2200" dirty="0" smtClean="0">
                <a:solidFill>
                  <a:schemeClr val="accent1">
                    <a:lumMod val="75000"/>
                  </a:schemeClr>
                </a:solidFill>
              </a:rPr>
              <a:t>Smooth rhizoids </a:t>
            </a:r>
            <a:r>
              <a:rPr lang="en-US" sz="2200" dirty="0" smtClean="0"/>
              <a:t>which are thin walled. </a:t>
            </a:r>
          </a:p>
          <a:p>
            <a:pPr indent="357188" algn="just"/>
            <a:r>
              <a:rPr lang="en-US" sz="2200" dirty="0" smtClean="0"/>
              <a:t>2. </a:t>
            </a:r>
            <a:r>
              <a:rPr lang="en-US" sz="2200" dirty="0" err="1" smtClean="0">
                <a:solidFill>
                  <a:schemeClr val="accent1">
                    <a:lumMod val="75000"/>
                  </a:schemeClr>
                </a:solidFill>
              </a:rPr>
              <a:t>Tuberculate</a:t>
            </a:r>
            <a:r>
              <a:rPr lang="en-US" sz="2200" dirty="0" smtClean="0">
                <a:solidFill>
                  <a:schemeClr val="accent1">
                    <a:lumMod val="75000"/>
                  </a:schemeClr>
                </a:solidFill>
              </a:rPr>
              <a:t> rhizoids </a:t>
            </a:r>
            <a:r>
              <a:rPr lang="en-US" sz="2200" dirty="0" smtClean="0"/>
              <a:t>which are thick walled </a:t>
            </a:r>
            <a:endParaRPr lang="en-US" sz="2200" dirty="0"/>
          </a:p>
        </p:txBody>
      </p:sp>
      <p:pic>
        <p:nvPicPr>
          <p:cNvPr id="3074" name="Picture 2" descr="C:\Users\ADM\Documents\Karime\2018\Lectures\Anatomy and morphology of plant\Additional materials\Mosses and other\liver_and_wort.jpg"/>
          <p:cNvPicPr>
            <a:picLocks noChangeAspect="1" noChangeArrowheads="1"/>
          </p:cNvPicPr>
          <p:nvPr/>
        </p:nvPicPr>
        <p:blipFill>
          <a:blip r:embed="rId2" cstate="print"/>
          <a:srcRect r="50902"/>
          <a:stretch>
            <a:fillRect/>
          </a:stretch>
        </p:blipFill>
        <p:spPr bwMode="auto">
          <a:xfrm>
            <a:off x="7151171" y="3078107"/>
            <a:ext cx="4813808" cy="3530600"/>
          </a:xfrm>
          <a:prstGeom prst="rect">
            <a:avLst/>
          </a:prstGeom>
          <a:noFill/>
        </p:spPr>
      </p:pic>
      <p:sp>
        <p:nvSpPr>
          <p:cNvPr id="5" name="Прямоугольник 4"/>
          <p:cNvSpPr/>
          <p:nvPr/>
        </p:nvSpPr>
        <p:spPr>
          <a:xfrm>
            <a:off x="5414770" y="4373180"/>
            <a:ext cx="1645194" cy="830997"/>
          </a:xfrm>
          <a:prstGeom prst="rect">
            <a:avLst/>
          </a:prstGeom>
        </p:spPr>
        <p:txBody>
          <a:bodyPr wrap="none">
            <a:spAutoFit/>
          </a:bodyPr>
          <a:lstStyle/>
          <a:p>
            <a:r>
              <a:rPr lang="en-US" sz="2400" dirty="0" err="1" smtClean="0"/>
              <a:t>Thallus</a:t>
            </a:r>
            <a:r>
              <a:rPr lang="en-US" sz="2400" i="1" dirty="0" smtClean="0"/>
              <a:t> </a:t>
            </a:r>
            <a:r>
              <a:rPr lang="en-US" sz="2400" dirty="0" smtClean="0"/>
              <a:t>of</a:t>
            </a:r>
            <a:r>
              <a:rPr lang="en-US" sz="2400" i="1" dirty="0" smtClean="0"/>
              <a:t> </a:t>
            </a:r>
          </a:p>
          <a:p>
            <a:r>
              <a:rPr lang="en-US" sz="2400" i="1" dirty="0" err="1" smtClean="0"/>
              <a:t>Marchantia</a:t>
            </a:r>
            <a:endParaRPr lang="ru-RU" sz="2400" dirty="0"/>
          </a:p>
        </p:txBody>
      </p:sp>
      <p:pic>
        <p:nvPicPr>
          <p:cNvPr id="3075" name="Picture 3" descr="C:\Users\ADM\Documents\Karime\2018\Lectures\Anatomy and morphology of plant\Additional materials\Mosses and other\1.jpg"/>
          <p:cNvPicPr>
            <a:picLocks noChangeAspect="1" noChangeArrowheads="1"/>
          </p:cNvPicPr>
          <p:nvPr/>
        </p:nvPicPr>
        <p:blipFill>
          <a:blip r:embed="rId3" cstate="print"/>
          <a:srcRect/>
          <a:stretch>
            <a:fillRect/>
          </a:stretch>
        </p:blipFill>
        <p:spPr bwMode="auto">
          <a:xfrm>
            <a:off x="169926" y="3803904"/>
            <a:ext cx="3475237" cy="2808000"/>
          </a:xfrm>
          <a:prstGeom prst="rect">
            <a:avLst/>
          </a:prstGeom>
          <a:noFill/>
        </p:spPr>
      </p:pic>
      <p:sp>
        <p:nvSpPr>
          <p:cNvPr id="7" name="Прямоугольник 6"/>
          <p:cNvSpPr/>
          <p:nvPr/>
        </p:nvSpPr>
        <p:spPr>
          <a:xfrm>
            <a:off x="3669695" y="5698455"/>
            <a:ext cx="1645194" cy="830997"/>
          </a:xfrm>
          <a:prstGeom prst="rect">
            <a:avLst/>
          </a:prstGeom>
        </p:spPr>
        <p:txBody>
          <a:bodyPr wrap="none">
            <a:spAutoFit/>
          </a:bodyPr>
          <a:lstStyle/>
          <a:p>
            <a:r>
              <a:rPr lang="en-US" sz="2400" dirty="0" smtClean="0"/>
              <a:t>Rhizoids of</a:t>
            </a:r>
            <a:r>
              <a:rPr lang="en-US" sz="2400" i="1" dirty="0" smtClean="0"/>
              <a:t> </a:t>
            </a:r>
          </a:p>
          <a:p>
            <a:r>
              <a:rPr lang="en-US" sz="2400" i="1" dirty="0" err="1" smtClean="0"/>
              <a:t>Marchantia</a:t>
            </a:r>
            <a:endParaRPr lang="ru-RU"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02336" y="548640"/>
            <a:ext cx="11393424" cy="6309360"/>
          </a:xfrm>
        </p:spPr>
        <p:txBody>
          <a:bodyPr>
            <a:noAutofit/>
          </a:bodyPr>
          <a:lstStyle/>
          <a:p>
            <a:pPr marL="0" indent="0" algn="just">
              <a:lnSpc>
                <a:spcPct val="100000"/>
              </a:lnSpc>
              <a:spcBef>
                <a:spcPts val="0"/>
              </a:spcBef>
              <a:buNone/>
            </a:pPr>
            <a:r>
              <a:rPr lang="en-US" sz="2400" dirty="0" smtClean="0"/>
              <a:t>The scales protect from the injuries to the </a:t>
            </a:r>
            <a:r>
              <a:rPr lang="en-US" sz="2400" dirty="0" err="1" smtClean="0"/>
              <a:t>thallus</a:t>
            </a:r>
            <a:r>
              <a:rPr lang="en-US" sz="2400" dirty="0" smtClean="0"/>
              <a:t> and transport water. The scales are simple and complex. </a:t>
            </a:r>
          </a:p>
          <a:p>
            <a:pPr marL="0" indent="0" algn="just">
              <a:lnSpc>
                <a:spcPct val="100000"/>
              </a:lnSpc>
              <a:spcBef>
                <a:spcPts val="0"/>
              </a:spcBef>
              <a:buNone/>
            </a:pPr>
            <a:r>
              <a:rPr lang="en-US" sz="2400" dirty="0" smtClean="0"/>
              <a:t> At the apex of the </a:t>
            </a:r>
            <a:r>
              <a:rPr lang="en-US" sz="2400" dirty="0" err="1" smtClean="0"/>
              <a:t>thallus</a:t>
            </a:r>
            <a:r>
              <a:rPr lang="en-US" sz="2400" dirty="0" smtClean="0"/>
              <a:t> there is apical notch. </a:t>
            </a:r>
          </a:p>
          <a:p>
            <a:pPr marL="0" indent="357188" algn="just">
              <a:lnSpc>
                <a:spcPct val="100000"/>
              </a:lnSpc>
              <a:spcBef>
                <a:spcPts val="0"/>
              </a:spcBef>
              <a:buNone/>
            </a:pPr>
            <a:r>
              <a:rPr lang="en-US" sz="2400" dirty="0" smtClean="0"/>
              <a:t>The male and female plants are found separately i.e. </a:t>
            </a:r>
            <a:r>
              <a:rPr lang="en-US" sz="2400" dirty="0" err="1" smtClean="0"/>
              <a:t>dioecuious</a:t>
            </a:r>
            <a:r>
              <a:rPr lang="en-US" sz="2400" dirty="0" smtClean="0"/>
              <a:t>. In male plant male sex organs, Antheridia are produced and in Female plant female sex organs, Archegonia are produced. </a:t>
            </a:r>
          </a:p>
          <a:p>
            <a:pPr marL="0" indent="357188" algn="just">
              <a:lnSpc>
                <a:spcPct val="100000"/>
              </a:lnSpc>
              <a:spcBef>
                <a:spcPts val="0"/>
              </a:spcBef>
              <a:buNone/>
            </a:pPr>
            <a:endParaRPr lang="en-US" sz="1100" b="1" dirty="0" smtClean="0">
              <a:solidFill>
                <a:schemeClr val="accent2"/>
              </a:solidFill>
            </a:endParaRPr>
          </a:p>
          <a:p>
            <a:pPr marL="0" indent="357188" algn="just">
              <a:lnSpc>
                <a:spcPct val="100000"/>
              </a:lnSpc>
              <a:spcBef>
                <a:spcPts val="0"/>
              </a:spcBef>
              <a:buNone/>
            </a:pPr>
            <a:r>
              <a:rPr lang="en-US" sz="2400" dirty="0" smtClean="0">
                <a:solidFill>
                  <a:schemeClr val="accent1">
                    <a:lumMod val="75000"/>
                  </a:schemeClr>
                </a:solidFill>
              </a:rPr>
              <a:t>Internal structure </a:t>
            </a:r>
          </a:p>
          <a:p>
            <a:pPr marL="0" indent="357188" algn="just">
              <a:lnSpc>
                <a:spcPct val="100000"/>
              </a:lnSpc>
              <a:spcBef>
                <a:spcPts val="0"/>
              </a:spcBef>
              <a:buNone/>
            </a:pPr>
            <a:r>
              <a:rPr lang="en-US" sz="2400" dirty="0" smtClean="0"/>
              <a:t>On the dorsal and ventral surface of the </a:t>
            </a:r>
            <a:r>
              <a:rPr lang="en-US" sz="2400" dirty="0" err="1" smtClean="0"/>
              <a:t>thallus</a:t>
            </a:r>
            <a:r>
              <a:rPr lang="en-US" sz="2400" dirty="0" smtClean="0"/>
              <a:t> outermost single layered epidermis is present. </a:t>
            </a:r>
          </a:p>
          <a:p>
            <a:pPr marL="0" indent="357188" algn="just">
              <a:lnSpc>
                <a:spcPct val="100000"/>
              </a:lnSpc>
              <a:spcBef>
                <a:spcPts val="0"/>
              </a:spcBef>
              <a:buNone/>
            </a:pPr>
            <a:r>
              <a:rPr lang="en-US" sz="2400" dirty="0" smtClean="0"/>
              <a:t>The upper epidermis consists </a:t>
            </a:r>
            <a:r>
              <a:rPr lang="en-US" sz="2400" dirty="0" smtClean="0">
                <a:solidFill>
                  <a:schemeClr val="accent1">
                    <a:lumMod val="75000"/>
                  </a:schemeClr>
                </a:solidFill>
              </a:rPr>
              <a:t>of air pores</a:t>
            </a:r>
            <a:r>
              <a:rPr lang="en-US" sz="2400" dirty="0" smtClean="0"/>
              <a:t>. </a:t>
            </a:r>
            <a:r>
              <a:rPr lang="en-US" sz="2400" dirty="0" smtClean="0">
                <a:solidFill>
                  <a:schemeClr val="accent1">
                    <a:lumMod val="75000"/>
                  </a:schemeClr>
                </a:solidFill>
              </a:rPr>
              <a:t>The air chambers </a:t>
            </a:r>
            <a:r>
              <a:rPr lang="en-US" sz="2400" dirty="0" smtClean="0"/>
              <a:t>are present below upper epidermis. The air chambers are separated by partition walls. </a:t>
            </a:r>
          </a:p>
          <a:p>
            <a:pPr marL="0" indent="357188" algn="just">
              <a:lnSpc>
                <a:spcPct val="100000"/>
              </a:lnSpc>
              <a:spcBef>
                <a:spcPts val="0"/>
              </a:spcBef>
              <a:buNone/>
            </a:pPr>
            <a:r>
              <a:rPr lang="en-US" sz="2400" dirty="0" smtClean="0"/>
              <a:t>In air chamber there are photosynthetic filaments which are made up of cells which are rich in chloroplast where food is synthesized. It is synthesizing zone. </a:t>
            </a:r>
          </a:p>
          <a:p>
            <a:pPr marL="0" indent="357188" algn="just">
              <a:lnSpc>
                <a:spcPct val="100000"/>
              </a:lnSpc>
              <a:spcBef>
                <a:spcPts val="0"/>
              </a:spcBef>
              <a:buNone/>
            </a:pPr>
            <a:r>
              <a:rPr lang="en-US" sz="2400" dirty="0" smtClean="0"/>
              <a:t>Below synthesizing zone, there is a region of compactly arranged </a:t>
            </a:r>
            <a:r>
              <a:rPr lang="en-US" sz="2400" dirty="0" err="1" smtClean="0"/>
              <a:t>paranchymatous</a:t>
            </a:r>
            <a:r>
              <a:rPr lang="en-US" sz="2400" dirty="0" smtClean="0"/>
              <a:t> cells, which are thin, walled that store food. It is storage zone. </a:t>
            </a:r>
          </a:p>
          <a:p>
            <a:pPr marL="0" indent="357188" algn="just">
              <a:lnSpc>
                <a:spcPct val="100000"/>
              </a:lnSpc>
              <a:spcBef>
                <a:spcPts val="0"/>
              </a:spcBef>
              <a:buNone/>
            </a:pPr>
            <a:r>
              <a:rPr lang="en-US" sz="2400" dirty="0" smtClean="0"/>
              <a:t>Lower epidermis consists of number of rhizoids and scales.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19318" y="905109"/>
            <a:ext cx="6562507" cy="5267091"/>
          </a:xfrm>
        </p:spPr>
        <p:txBody>
          <a:bodyPr>
            <a:noAutofit/>
          </a:bodyPr>
          <a:lstStyle/>
          <a:p>
            <a:pPr marL="0">
              <a:lnSpc>
                <a:spcPct val="100000"/>
              </a:lnSpc>
              <a:spcBef>
                <a:spcPts val="0"/>
              </a:spcBef>
              <a:buNone/>
            </a:pPr>
            <a:r>
              <a:rPr lang="en-US" sz="2400" dirty="0" smtClean="0">
                <a:solidFill>
                  <a:schemeClr val="accent1">
                    <a:lumMod val="75000"/>
                  </a:schemeClr>
                </a:solidFill>
              </a:rPr>
              <a:t>Vegetative Reproduction:</a:t>
            </a:r>
          </a:p>
          <a:p>
            <a:pPr marL="0">
              <a:lnSpc>
                <a:spcPct val="100000"/>
              </a:lnSpc>
              <a:spcBef>
                <a:spcPts val="0"/>
              </a:spcBef>
              <a:buNone/>
            </a:pPr>
            <a:r>
              <a:rPr lang="en-US" sz="2400" dirty="0" smtClean="0"/>
              <a:t>In </a:t>
            </a:r>
            <a:r>
              <a:rPr lang="en-US" sz="2400" i="1" dirty="0" err="1" smtClean="0"/>
              <a:t>Marchantia</a:t>
            </a:r>
            <a:r>
              <a:rPr lang="en-US" sz="2400" dirty="0" smtClean="0"/>
              <a:t> it is quite common and takes place by the following methods:</a:t>
            </a:r>
          </a:p>
          <a:p>
            <a:pPr marL="0" indent="357188">
              <a:lnSpc>
                <a:spcPct val="100000"/>
              </a:lnSpc>
              <a:spcBef>
                <a:spcPts val="0"/>
              </a:spcBef>
              <a:buNone/>
            </a:pPr>
            <a:r>
              <a:rPr lang="en-US" sz="1200" dirty="0" smtClean="0"/>
              <a:t> </a:t>
            </a:r>
          </a:p>
          <a:p>
            <a:pPr marL="0" indent="357188">
              <a:lnSpc>
                <a:spcPct val="100000"/>
              </a:lnSpc>
              <a:spcBef>
                <a:spcPts val="0"/>
              </a:spcBef>
              <a:buNone/>
            </a:pPr>
            <a:r>
              <a:rPr lang="en-US" sz="2400" i="1" dirty="0" smtClean="0">
                <a:solidFill>
                  <a:schemeClr val="accent1">
                    <a:lumMod val="75000"/>
                  </a:schemeClr>
                </a:solidFill>
              </a:rPr>
              <a:t>By </a:t>
            </a:r>
            <a:r>
              <a:rPr lang="en-US" sz="2400" i="1" dirty="0" err="1" smtClean="0">
                <a:solidFill>
                  <a:schemeClr val="accent1">
                    <a:lumMod val="75000"/>
                  </a:schemeClr>
                </a:solidFill>
              </a:rPr>
              <a:t>Gemmae</a:t>
            </a:r>
            <a:r>
              <a:rPr lang="en-US" sz="2400" dirty="0" smtClean="0">
                <a:solidFill>
                  <a:schemeClr val="accent1">
                    <a:lumMod val="75000"/>
                  </a:schemeClr>
                </a:solidFill>
              </a:rPr>
              <a:t>:</a:t>
            </a:r>
          </a:p>
          <a:p>
            <a:pPr marL="0" indent="357188" algn="just">
              <a:lnSpc>
                <a:spcPct val="100000"/>
              </a:lnSpc>
              <a:spcBef>
                <a:spcPts val="0"/>
              </a:spcBef>
              <a:buNone/>
            </a:pPr>
            <a:r>
              <a:rPr lang="en-US" sz="2400" dirty="0" smtClean="0"/>
              <a:t>The cup like structures is found on the midrib of dorsal surface. Within </a:t>
            </a:r>
            <a:r>
              <a:rPr lang="en-US" sz="2400" dirty="0" err="1" smtClean="0"/>
              <a:t>gemma</a:t>
            </a:r>
            <a:r>
              <a:rPr lang="en-US" sz="2400" dirty="0" smtClean="0"/>
              <a:t> cup small stalked structures are formed called </a:t>
            </a:r>
            <a:r>
              <a:rPr lang="en-US" sz="2400" dirty="0" err="1" smtClean="0"/>
              <a:t>gammae</a:t>
            </a:r>
            <a:r>
              <a:rPr lang="en-US" sz="2400" dirty="0" smtClean="0"/>
              <a:t>. </a:t>
            </a:r>
            <a:endParaRPr lang="en-US" sz="2400" dirty="0" smtClean="0"/>
          </a:p>
          <a:p>
            <a:pPr marL="0" indent="357188" algn="just">
              <a:lnSpc>
                <a:spcPct val="100000"/>
              </a:lnSpc>
              <a:spcBef>
                <a:spcPts val="0"/>
              </a:spcBef>
              <a:buNone/>
            </a:pPr>
            <a:r>
              <a:rPr lang="en-US" sz="2400" dirty="0" smtClean="0"/>
              <a:t>The </a:t>
            </a:r>
            <a:r>
              <a:rPr lang="en-US" sz="2400" dirty="0" err="1" smtClean="0"/>
              <a:t>gammae</a:t>
            </a:r>
            <a:r>
              <a:rPr lang="en-US" sz="2400" dirty="0" smtClean="0"/>
              <a:t> are asexual reproductive structures, which are made up of </a:t>
            </a:r>
            <a:r>
              <a:rPr lang="en-US" sz="2400" dirty="0" err="1" smtClean="0"/>
              <a:t>parenchymatous</a:t>
            </a:r>
            <a:r>
              <a:rPr lang="en-US" sz="2400" dirty="0" smtClean="0"/>
              <a:t> cells. </a:t>
            </a:r>
            <a:r>
              <a:rPr lang="en-US" sz="2400" dirty="0" smtClean="0"/>
              <a:t>The </a:t>
            </a:r>
            <a:r>
              <a:rPr lang="en-US" sz="2400" dirty="0" smtClean="0"/>
              <a:t>cells of the </a:t>
            </a:r>
            <a:r>
              <a:rPr lang="en-US" sz="2400" dirty="0" err="1" smtClean="0"/>
              <a:t>gammae</a:t>
            </a:r>
            <a:r>
              <a:rPr lang="en-US" sz="2400" dirty="0" smtClean="0"/>
              <a:t> are filled with chloroplast. When the </a:t>
            </a:r>
            <a:r>
              <a:rPr lang="en-US" sz="2400" dirty="0" err="1" smtClean="0"/>
              <a:t>gemmae</a:t>
            </a:r>
            <a:r>
              <a:rPr lang="en-US" sz="2400" dirty="0" smtClean="0"/>
              <a:t> fall on the ground, they produce new plant body.</a:t>
            </a:r>
          </a:p>
        </p:txBody>
      </p:sp>
      <p:pic>
        <p:nvPicPr>
          <p:cNvPr id="4098" name="Picture 2" descr="C:\Users\ADM\Documents\Karime\2018\Lectures\Anatomy and morphology of plant\Additional materials\Mosses and other\gemmae_cups.jpg"/>
          <p:cNvPicPr>
            <a:picLocks noChangeAspect="1" noChangeArrowheads="1"/>
          </p:cNvPicPr>
          <p:nvPr/>
        </p:nvPicPr>
        <p:blipFill>
          <a:blip r:embed="rId3" cstate="print"/>
          <a:srcRect/>
          <a:stretch>
            <a:fillRect/>
          </a:stretch>
        </p:blipFill>
        <p:spPr bwMode="auto">
          <a:xfrm>
            <a:off x="7702804" y="153162"/>
            <a:ext cx="4104277" cy="3096000"/>
          </a:xfrm>
          <a:prstGeom prst="rect">
            <a:avLst/>
          </a:prstGeom>
          <a:noFill/>
        </p:spPr>
      </p:pic>
      <p:sp>
        <p:nvSpPr>
          <p:cNvPr id="4" name="Прямоугольник 3"/>
          <p:cNvSpPr/>
          <p:nvPr/>
        </p:nvSpPr>
        <p:spPr>
          <a:xfrm>
            <a:off x="8437527" y="3308342"/>
            <a:ext cx="3038845" cy="400110"/>
          </a:xfrm>
          <a:prstGeom prst="rect">
            <a:avLst/>
          </a:prstGeom>
        </p:spPr>
        <p:txBody>
          <a:bodyPr wrap="none">
            <a:spAutoFit/>
          </a:bodyPr>
          <a:lstStyle/>
          <a:p>
            <a:r>
              <a:rPr lang="en-US" sz="2000" dirty="0" err="1" smtClean="0"/>
              <a:t>Gemma</a:t>
            </a:r>
            <a:r>
              <a:rPr lang="en-US" sz="2000" dirty="0" smtClean="0"/>
              <a:t> cup of </a:t>
            </a:r>
            <a:r>
              <a:rPr lang="en-US" sz="2000" i="1" dirty="0" err="1" smtClean="0"/>
              <a:t>Marchantia</a:t>
            </a:r>
            <a:endParaRPr lang="ru-RU" sz="2000" dirty="0"/>
          </a:p>
        </p:txBody>
      </p:sp>
      <p:cxnSp>
        <p:nvCxnSpPr>
          <p:cNvPr id="6" name="Прямая со стрелкой 5"/>
          <p:cNvCxnSpPr/>
          <p:nvPr/>
        </p:nvCxnSpPr>
        <p:spPr>
          <a:xfrm flipH="1" flipV="1">
            <a:off x="9107424" y="1517904"/>
            <a:ext cx="512064" cy="1819656"/>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V="1">
            <a:off x="9738360" y="1444752"/>
            <a:ext cx="731520" cy="19293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a:blip r:embed="rId4" cstate="print"/>
          <a:srcRect l="5943" t="14530" r="4068" b="21061"/>
          <a:stretch>
            <a:fillRect/>
          </a:stretch>
        </p:blipFill>
        <p:spPr bwMode="auto">
          <a:xfrm>
            <a:off x="7470648" y="3721608"/>
            <a:ext cx="4517136" cy="2404872"/>
          </a:xfrm>
          <a:prstGeom prst="rect">
            <a:avLst/>
          </a:prstGeom>
          <a:noFill/>
          <a:ln w="9525">
            <a:noFill/>
            <a:miter lim="800000"/>
            <a:headEnd/>
            <a:tailEnd/>
          </a:ln>
        </p:spPr>
      </p:pic>
      <p:sp>
        <p:nvSpPr>
          <p:cNvPr id="19" name="Прямоугольник 18"/>
          <p:cNvSpPr/>
          <p:nvPr/>
        </p:nvSpPr>
        <p:spPr>
          <a:xfrm>
            <a:off x="7068312" y="6074509"/>
            <a:ext cx="5123688" cy="646331"/>
          </a:xfrm>
          <a:prstGeom prst="rect">
            <a:avLst/>
          </a:prstGeom>
        </p:spPr>
        <p:txBody>
          <a:bodyPr wrap="square">
            <a:spAutoFit/>
          </a:bodyPr>
          <a:lstStyle/>
          <a:p>
            <a:r>
              <a:rPr lang="en-US" dirty="0" smtClean="0"/>
              <a:t>Longitudinal section of a </a:t>
            </a:r>
            <a:r>
              <a:rPr lang="en-US" dirty="0" err="1" smtClean="0"/>
              <a:t>gemma</a:t>
            </a:r>
            <a:r>
              <a:rPr lang="en-US" dirty="0" smtClean="0"/>
              <a:t> cup. The </a:t>
            </a:r>
            <a:r>
              <a:rPr lang="en-US" dirty="0" err="1" smtClean="0"/>
              <a:t>gemmae</a:t>
            </a:r>
            <a:r>
              <a:rPr lang="en-US" dirty="0" smtClean="0"/>
              <a:t> are the dark structures</a:t>
            </a:r>
            <a:r>
              <a:rPr lang="en-US" b="1" dirty="0" smtClean="0"/>
              <a:t>.</a:t>
            </a:r>
            <a:endParaRPr lang="ru-RU"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7862" y="489205"/>
            <a:ext cx="8229131" cy="5968746"/>
          </a:xfrm>
        </p:spPr>
        <p:txBody>
          <a:bodyPr>
            <a:noAutofit/>
          </a:bodyPr>
          <a:lstStyle/>
          <a:p>
            <a:pPr marL="0" indent="0">
              <a:lnSpc>
                <a:spcPct val="100000"/>
              </a:lnSpc>
              <a:spcBef>
                <a:spcPts val="0"/>
              </a:spcBef>
              <a:buNone/>
            </a:pPr>
            <a:r>
              <a:rPr lang="en-US" sz="2400" dirty="0" smtClean="0">
                <a:solidFill>
                  <a:schemeClr val="accent1">
                    <a:lumMod val="75000"/>
                  </a:schemeClr>
                </a:solidFill>
              </a:rPr>
              <a:t>Sexual Reproduction</a:t>
            </a:r>
            <a:r>
              <a:rPr lang="en-US" sz="2400" dirty="0" smtClean="0"/>
              <a:t> </a:t>
            </a:r>
          </a:p>
          <a:p>
            <a:pPr marL="0" indent="357188" algn="just">
              <a:lnSpc>
                <a:spcPct val="100000"/>
              </a:lnSpc>
              <a:spcBef>
                <a:spcPts val="0"/>
              </a:spcBef>
              <a:buNone/>
            </a:pPr>
            <a:r>
              <a:rPr lang="en-US" sz="2400" dirty="0" smtClean="0"/>
              <a:t>The </a:t>
            </a:r>
            <a:r>
              <a:rPr lang="en-US" sz="2400" i="1" dirty="0" err="1" smtClean="0"/>
              <a:t>Marchantia</a:t>
            </a:r>
            <a:r>
              <a:rPr lang="en-US" sz="2400" i="1" dirty="0" smtClean="0"/>
              <a:t> </a:t>
            </a:r>
            <a:r>
              <a:rPr lang="en-US" sz="2400" dirty="0" smtClean="0"/>
              <a:t>is </a:t>
            </a:r>
            <a:r>
              <a:rPr lang="en-US" sz="2400" dirty="0" err="1" smtClean="0"/>
              <a:t>dioecious</a:t>
            </a:r>
            <a:r>
              <a:rPr lang="en-US" sz="2400" dirty="0" smtClean="0"/>
              <a:t> or heterothallic i.e. male and female sex organs are found in separate individual. The sexual reproduction takes place by fusion of male and female gamete.</a:t>
            </a:r>
          </a:p>
          <a:p>
            <a:pPr marL="0" indent="357188" algn="just">
              <a:lnSpc>
                <a:spcPct val="100000"/>
              </a:lnSpc>
              <a:spcBef>
                <a:spcPts val="0"/>
              </a:spcBef>
              <a:buNone/>
            </a:pPr>
            <a:r>
              <a:rPr lang="en-US" sz="2400" dirty="0" smtClean="0">
                <a:solidFill>
                  <a:schemeClr val="accent1">
                    <a:lumMod val="75000"/>
                  </a:schemeClr>
                </a:solidFill>
              </a:rPr>
              <a:t>Male gametophyte</a:t>
            </a:r>
          </a:p>
          <a:p>
            <a:pPr marL="0" indent="357188" algn="just">
              <a:lnSpc>
                <a:spcPct val="100000"/>
              </a:lnSpc>
              <a:spcBef>
                <a:spcPts val="0"/>
              </a:spcBef>
              <a:buNone/>
            </a:pPr>
            <a:r>
              <a:rPr lang="en-US" sz="2400" dirty="0" smtClean="0"/>
              <a:t>The male gametes are called </a:t>
            </a:r>
            <a:r>
              <a:rPr lang="en-US" sz="2400" dirty="0" err="1" smtClean="0">
                <a:solidFill>
                  <a:schemeClr val="accent1">
                    <a:lumMod val="75000"/>
                  </a:schemeClr>
                </a:solidFill>
              </a:rPr>
              <a:t>antherozoids</a:t>
            </a:r>
            <a:r>
              <a:rPr lang="en-US" sz="2400" dirty="0" smtClean="0">
                <a:solidFill>
                  <a:schemeClr val="accent1">
                    <a:lumMod val="75000"/>
                  </a:schemeClr>
                </a:solidFill>
              </a:rPr>
              <a:t>.</a:t>
            </a:r>
            <a:r>
              <a:rPr lang="en-US" sz="2400" dirty="0" smtClean="0"/>
              <a:t> Each </a:t>
            </a:r>
            <a:r>
              <a:rPr lang="en-US" sz="2400" dirty="0" err="1" smtClean="0"/>
              <a:t>antherozoid</a:t>
            </a:r>
            <a:r>
              <a:rPr lang="en-US" sz="2400" dirty="0" smtClean="0"/>
              <a:t> is elongated, coiled, and flagellated. </a:t>
            </a:r>
            <a:r>
              <a:rPr lang="en-US" sz="2400" dirty="0" err="1" smtClean="0"/>
              <a:t>Anhterozoids</a:t>
            </a:r>
            <a:r>
              <a:rPr lang="en-US" sz="2400" dirty="0" smtClean="0"/>
              <a:t> are formed within </a:t>
            </a:r>
            <a:r>
              <a:rPr lang="en-US" sz="2400" i="1" dirty="0" err="1" smtClean="0">
                <a:solidFill>
                  <a:schemeClr val="accent1">
                    <a:lumMod val="75000"/>
                  </a:schemeClr>
                </a:solidFill>
              </a:rPr>
              <a:t>antheridium</a:t>
            </a:r>
            <a:r>
              <a:rPr lang="en-US" sz="2400" i="1" dirty="0" smtClean="0">
                <a:solidFill>
                  <a:schemeClr val="accent1">
                    <a:lumMod val="75000"/>
                  </a:schemeClr>
                </a:solidFill>
              </a:rPr>
              <a:t> </a:t>
            </a:r>
            <a:r>
              <a:rPr lang="en-US" sz="2400" dirty="0" smtClean="0"/>
              <a:t>(</a:t>
            </a:r>
            <a:r>
              <a:rPr lang="en-US" sz="2400" dirty="0" smtClean="0"/>
              <a:t>male </a:t>
            </a:r>
            <a:r>
              <a:rPr lang="en-US" sz="2400" dirty="0" smtClean="0"/>
              <a:t>sex </a:t>
            </a:r>
            <a:r>
              <a:rPr lang="en-US" sz="2400" dirty="0" smtClean="0"/>
              <a:t>organ)</a:t>
            </a:r>
            <a:r>
              <a:rPr lang="en-US" sz="2400" dirty="0" smtClean="0">
                <a:solidFill>
                  <a:schemeClr val="accent1">
                    <a:lumMod val="75000"/>
                  </a:schemeClr>
                </a:solidFill>
              </a:rPr>
              <a:t>. </a:t>
            </a:r>
            <a:r>
              <a:rPr lang="en-US" sz="2400" dirty="0" smtClean="0"/>
              <a:t>Each </a:t>
            </a:r>
            <a:r>
              <a:rPr lang="en-US" sz="2400" dirty="0" err="1" smtClean="0"/>
              <a:t>antheridium</a:t>
            </a:r>
            <a:r>
              <a:rPr lang="en-US" sz="2400" dirty="0" smtClean="0"/>
              <a:t> is globular with short stalked and jacket layer encloses numerous cells called </a:t>
            </a:r>
            <a:r>
              <a:rPr lang="en-US" sz="2400" dirty="0" err="1" smtClean="0"/>
              <a:t>androcytes</a:t>
            </a:r>
            <a:r>
              <a:rPr lang="en-US" sz="2400" dirty="0" smtClean="0"/>
              <a:t>. </a:t>
            </a:r>
          </a:p>
          <a:p>
            <a:pPr marL="0" indent="357188" algn="just">
              <a:lnSpc>
                <a:spcPct val="100000"/>
              </a:lnSpc>
              <a:spcBef>
                <a:spcPts val="0"/>
              </a:spcBef>
              <a:buNone/>
            </a:pPr>
            <a:r>
              <a:rPr lang="en-US" sz="2400" dirty="0" smtClean="0"/>
              <a:t>Each </a:t>
            </a:r>
            <a:r>
              <a:rPr lang="en-US" sz="2400" dirty="0" err="1" smtClean="0"/>
              <a:t>androcytes</a:t>
            </a:r>
            <a:r>
              <a:rPr lang="en-US" sz="2400" dirty="0" smtClean="0"/>
              <a:t> forms </a:t>
            </a:r>
            <a:r>
              <a:rPr lang="en-US" sz="2400" dirty="0" err="1" smtClean="0"/>
              <a:t>antherozoids</a:t>
            </a:r>
            <a:r>
              <a:rPr lang="en-US" sz="2400" dirty="0" smtClean="0"/>
              <a:t> when antheridium gets ruptured and </a:t>
            </a:r>
            <a:r>
              <a:rPr lang="en-US" sz="2400" dirty="0" err="1"/>
              <a:t>antherozoids</a:t>
            </a:r>
            <a:r>
              <a:rPr lang="en-US" sz="2400" dirty="0"/>
              <a:t> </a:t>
            </a:r>
            <a:r>
              <a:rPr lang="en-US" sz="2400" dirty="0" smtClean="0"/>
              <a:t>liberate out. The antheridia are fond on the upper surface of the receptacle of </a:t>
            </a:r>
            <a:r>
              <a:rPr lang="en-US" sz="2400" dirty="0" err="1" smtClean="0"/>
              <a:t>antheridiophore</a:t>
            </a:r>
            <a:r>
              <a:rPr lang="en-US" sz="2400" dirty="0" smtClean="0"/>
              <a:t>.</a:t>
            </a:r>
          </a:p>
          <a:p>
            <a:pPr marL="0" indent="357188" algn="just">
              <a:lnSpc>
                <a:spcPct val="100000"/>
              </a:lnSpc>
              <a:spcBef>
                <a:spcPts val="0"/>
              </a:spcBef>
              <a:buNone/>
            </a:pPr>
            <a:r>
              <a:rPr lang="en-US" sz="2400" dirty="0" smtClean="0"/>
              <a:t>Each </a:t>
            </a:r>
            <a:r>
              <a:rPr lang="en-US" sz="2400" dirty="0" err="1" smtClean="0"/>
              <a:t>anteridium</a:t>
            </a:r>
            <a:r>
              <a:rPr lang="en-US" sz="2400" dirty="0" smtClean="0"/>
              <a:t> is embedded in a cavity. The cavity opens outside through a pore called </a:t>
            </a:r>
            <a:r>
              <a:rPr lang="en-US" sz="2400" dirty="0" err="1" smtClean="0"/>
              <a:t>ostiole</a:t>
            </a:r>
            <a:r>
              <a:rPr lang="en-US" sz="2400" dirty="0" smtClean="0"/>
              <a:t>. The </a:t>
            </a:r>
            <a:r>
              <a:rPr lang="en-US" sz="2400" dirty="0" err="1" smtClean="0"/>
              <a:t>antherozoids</a:t>
            </a:r>
            <a:r>
              <a:rPr lang="en-US" sz="2400" dirty="0" smtClean="0"/>
              <a:t> come out through </a:t>
            </a:r>
            <a:r>
              <a:rPr lang="en-US" sz="2400" dirty="0" err="1" smtClean="0"/>
              <a:t>ostiole</a:t>
            </a:r>
            <a:r>
              <a:rPr lang="en-US" sz="2400" dirty="0" smtClean="0"/>
              <a:t> and swim in water. </a:t>
            </a:r>
            <a:endParaRPr lang="ru-RU" sz="2400" dirty="0"/>
          </a:p>
        </p:txBody>
      </p:sp>
      <p:pic>
        <p:nvPicPr>
          <p:cNvPr id="5122" name="Picture 2" descr="C:\Users\ADM\Documents\Karime\2018\Lectures\Anatomy and morphology of plant\Additional materials\Mosses and other\antheridiophores.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Lst>
          </a:blip>
          <a:srcRect/>
          <a:stretch>
            <a:fillRect/>
          </a:stretch>
        </p:blipFill>
        <p:spPr bwMode="auto">
          <a:xfrm>
            <a:off x="8885929" y="146304"/>
            <a:ext cx="2999996" cy="3240000"/>
          </a:xfrm>
          <a:prstGeom prst="rect">
            <a:avLst/>
          </a:prstGeom>
          <a:noFill/>
        </p:spPr>
      </p:pic>
      <p:pic>
        <p:nvPicPr>
          <p:cNvPr id="5123" name="Picture 3" descr="C:\Users\ADM\Documents\Karime\2018\Lectures\Anatomy and morphology of plant\Additional materials\Mosses and other\antheridia.jpg"/>
          <p:cNvPicPr>
            <a:picLocks noChangeAspect="1" noChangeArrowheads="1"/>
          </p:cNvPicPr>
          <p:nvPr/>
        </p:nvPicPr>
        <p:blipFill>
          <a:blip r:embed="rId4" cstate="print"/>
          <a:srcRect/>
          <a:stretch>
            <a:fillRect/>
          </a:stretch>
        </p:blipFill>
        <p:spPr bwMode="auto">
          <a:xfrm>
            <a:off x="8529740" y="3403976"/>
            <a:ext cx="3453152" cy="2916000"/>
          </a:xfrm>
          <a:prstGeom prst="rect">
            <a:avLst/>
          </a:prstGeom>
          <a:noFill/>
        </p:spPr>
      </p:pic>
      <p:sp>
        <p:nvSpPr>
          <p:cNvPr id="6" name="Прямоугольник 5"/>
          <p:cNvSpPr/>
          <p:nvPr/>
        </p:nvSpPr>
        <p:spPr>
          <a:xfrm>
            <a:off x="8702012" y="6337648"/>
            <a:ext cx="3108608" cy="400110"/>
          </a:xfrm>
          <a:prstGeom prst="rect">
            <a:avLst/>
          </a:prstGeom>
        </p:spPr>
        <p:txBody>
          <a:bodyPr wrap="none">
            <a:spAutoFit/>
          </a:bodyPr>
          <a:lstStyle/>
          <a:p>
            <a:r>
              <a:rPr lang="en-US" sz="2000" dirty="0" err="1" smtClean="0"/>
              <a:t>Antheridium</a:t>
            </a:r>
            <a:r>
              <a:rPr lang="en-US" sz="2000" dirty="0" smtClean="0"/>
              <a:t> of </a:t>
            </a:r>
            <a:r>
              <a:rPr lang="en-US" sz="2000" i="1" dirty="0" err="1" smtClean="0"/>
              <a:t>Marchantia</a:t>
            </a:r>
            <a:endParaRPr lang="ru-RU"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28488" y="1650832"/>
            <a:ext cx="5862887" cy="3054518"/>
          </a:xfrm>
        </p:spPr>
        <p:txBody>
          <a:bodyPr>
            <a:noAutofit/>
          </a:bodyPr>
          <a:lstStyle/>
          <a:p>
            <a:pPr marL="0" indent="357188">
              <a:lnSpc>
                <a:spcPct val="100000"/>
              </a:lnSpc>
              <a:spcBef>
                <a:spcPts val="0"/>
              </a:spcBef>
              <a:buNone/>
            </a:pPr>
            <a:r>
              <a:rPr lang="en-US" sz="2400" dirty="0" smtClean="0">
                <a:solidFill>
                  <a:schemeClr val="accent1">
                    <a:lumMod val="75000"/>
                  </a:schemeClr>
                </a:solidFill>
              </a:rPr>
              <a:t>Female gametophyte </a:t>
            </a:r>
            <a:r>
              <a:rPr lang="en-US" sz="2400" dirty="0" smtClean="0"/>
              <a:t/>
            </a:r>
            <a:br>
              <a:rPr lang="en-US" sz="2400" dirty="0" smtClean="0"/>
            </a:br>
            <a:r>
              <a:rPr lang="en-US" sz="2400" dirty="0" smtClean="0"/>
              <a:t>      The female plant bears </a:t>
            </a:r>
            <a:r>
              <a:rPr lang="en-US" sz="2400" i="1" dirty="0" err="1" smtClean="0">
                <a:solidFill>
                  <a:schemeClr val="accent1">
                    <a:lumMod val="75000"/>
                  </a:schemeClr>
                </a:solidFill>
              </a:rPr>
              <a:t>archegoniophore</a:t>
            </a:r>
            <a:r>
              <a:rPr lang="en-US" sz="2400" dirty="0" smtClean="0"/>
              <a:t>. It is 5-7 cm long. It consists of stalked and star like female receptacle. Usually receptacle has nine rays of star like structure. </a:t>
            </a:r>
            <a:endParaRPr lang="en-US" sz="2400" dirty="0" smtClean="0"/>
          </a:p>
          <a:p>
            <a:pPr marL="0" indent="357188">
              <a:lnSpc>
                <a:spcPct val="100000"/>
              </a:lnSpc>
              <a:spcBef>
                <a:spcPts val="0"/>
              </a:spcBef>
              <a:buNone/>
            </a:pPr>
            <a:r>
              <a:rPr lang="en-US" sz="2400" dirty="0" smtClean="0"/>
              <a:t/>
            </a:r>
            <a:br>
              <a:rPr lang="en-US" sz="2400" dirty="0" smtClean="0"/>
            </a:br>
            <a:r>
              <a:rPr lang="en-US" sz="2400" dirty="0" smtClean="0"/>
              <a:t>      Numerous female sex organs called </a:t>
            </a:r>
            <a:r>
              <a:rPr lang="en-US" sz="2400" i="1" dirty="0" smtClean="0">
                <a:solidFill>
                  <a:schemeClr val="accent1">
                    <a:lumMod val="75000"/>
                  </a:schemeClr>
                </a:solidFill>
              </a:rPr>
              <a:t>archegonia</a:t>
            </a:r>
            <a:r>
              <a:rPr lang="en-US" sz="2400" i="1" dirty="0" smtClean="0">
                <a:solidFill>
                  <a:schemeClr val="accent2"/>
                </a:solidFill>
              </a:rPr>
              <a:t> </a:t>
            </a:r>
            <a:r>
              <a:rPr lang="en-US" sz="2400" dirty="0" smtClean="0"/>
              <a:t>are hanging in lower part of female receptacle. </a:t>
            </a:r>
            <a:br>
              <a:rPr lang="en-US" sz="2400" dirty="0" smtClean="0"/>
            </a:br>
            <a:endParaRPr lang="ru-RU" sz="2400" dirty="0"/>
          </a:p>
        </p:txBody>
      </p:sp>
      <p:pic>
        <p:nvPicPr>
          <p:cNvPr id="4" name="Picture 3" descr="C:\Users\ADM\Documents\Karime\2018\Lectures\Anatomy and morphology of plant\Additional materials\Mosses and other\archegoniophores.jpg"/>
          <p:cNvPicPr>
            <a:picLocks noChangeAspect="1" noChangeArrowheads="1"/>
          </p:cNvPicPr>
          <p:nvPr/>
        </p:nvPicPr>
        <p:blipFill>
          <a:blip r:embed="rId2" cstate="print"/>
          <a:srcRect/>
          <a:stretch>
            <a:fillRect/>
          </a:stretch>
        </p:blipFill>
        <p:spPr bwMode="auto">
          <a:xfrm>
            <a:off x="7584338" y="1764007"/>
            <a:ext cx="3551434" cy="3780000"/>
          </a:xfrm>
          <a:prstGeom prst="rect">
            <a:avLst/>
          </a:prstGeom>
          <a:noFill/>
        </p:spPr>
      </p:pic>
      <p:sp>
        <p:nvSpPr>
          <p:cNvPr id="5" name="Прямоугольник 4"/>
          <p:cNvSpPr/>
          <p:nvPr/>
        </p:nvSpPr>
        <p:spPr>
          <a:xfrm>
            <a:off x="7126435" y="5639035"/>
            <a:ext cx="4253280" cy="461665"/>
          </a:xfrm>
          <a:prstGeom prst="rect">
            <a:avLst/>
          </a:prstGeom>
        </p:spPr>
        <p:txBody>
          <a:bodyPr wrap="none">
            <a:spAutoFit/>
          </a:bodyPr>
          <a:lstStyle/>
          <a:p>
            <a:r>
              <a:rPr lang="en-US" sz="2400" i="1" dirty="0" err="1" smtClean="0"/>
              <a:t>Archegoniophore</a:t>
            </a:r>
            <a:r>
              <a:rPr lang="en-US" sz="2400" i="1" dirty="0" smtClean="0"/>
              <a:t> of </a:t>
            </a:r>
            <a:r>
              <a:rPr lang="en-US" sz="2400" i="1" dirty="0" err="1" smtClean="0"/>
              <a:t>Marchantia</a:t>
            </a:r>
            <a:r>
              <a:rPr lang="en-US" sz="2000" dirty="0" smtClean="0">
                <a:solidFill>
                  <a:prstClr val="black"/>
                </a:solidFill>
              </a:rPr>
              <a:t>.</a:t>
            </a:r>
            <a:endParaRPr lang="ru-RU" dirty="0"/>
          </a:p>
        </p:txBody>
      </p:sp>
    </p:spTree>
    <p:extLst>
      <p:ext uri="{BB962C8B-B14F-4D97-AF65-F5344CB8AC3E}">
        <p14:creationId xmlns:p14="http://schemas.microsoft.com/office/powerpoint/2010/main" xmlns="" val="1169658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78304" y="326136"/>
            <a:ext cx="10104021" cy="2203704"/>
          </a:xfrm>
        </p:spPr>
        <p:txBody>
          <a:bodyPr>
            <a:noAutofit/>
          </a:bodyPr>
          <a:lstStyle/>
          <a:p>
            <a:pPr marL="0" indent="357188" algn="just">
              <a:lnSpc>
                <a:spcPct val="100000"/>
              </a:lnSpc>
              <a:spcBef>
                <a:spcPts val="0"/>
              </a:spcBef>
              <a:buNone/>
            </a:pPr>
            <a:r>
              <a:rPr lang="en-US" sz="2400" dirty="0" smtClean="0">
                <a:solidFill>
                  <a:schemeClr val="accent1">
                    <a:lumMod val="75000"/>
                  </a:schemeClr>
                </a:solidFill>
              </a:rPr>
              <a:t>Archegonia consists </a:t>
            </a:r>
            <a:r>
              <a:rPr lang="en-US" sz="2400" dirty="0" smtClean="0">
                <a:solidFill>
                  <a:schemeClr val="accent1">
                    <a:lumMod val="75000"/>
                  </a:schemeClr>
                </a:solidFill>
              </a:rPr>
              <a:t>of </a:t>
            </a:r>
            <a:r>
              <a:rPr lang="en-US" sz="2400" dirty="0" smtClean="0"/>
              <a:t>swollen </a:t>
            </a:r>
            <a:r>
              <a:rPr lang="en-US" sz="2400" dirty="0" smtClean="0"/>
              <a:t>basal portion called </a:t>
            </a:r>
            <a:r>
              <a:rPr lang="en-US" sz="2400" dirty="0" smtClean="0">
                <a:solidFill>
                  <a:schemeClr val="accent1">
                    <a:lumMod val="75000"/>
                  </a:schemeClr>
                </a:solidFill>
              </a:rPr>
              <a:t>venter</a:t>
            </a:r>
            <a:r>
              <a:rPr lang="en-US" sz="2400" dirty="0" smtClean="0"/>
              <a:t> and </a:t>
            </a:r>
            <a:r>
              <a:rPr lang="en-US" sz="2400" dirty="0" smtClean="0">
                <a:solidFill>
                  <a:schemeClr val="accent1">
                    <a:lumMod val="75000"/>
                  </a:schemeClr>
                </a:solidFill>
              </a:rPr>
              <a:t>elongated neck</a:t>
            </a:r>
            <a:r>
              <a:rPr lang="en-US" sz="2400" dirty="0" smtClean="0"/>
              <a:t>.</a:t>
            </a:r>
          </a:p>
          <a:p>
            <a:pPr marL="0" indent="357188" algn="just">
              <a:lnSpc>
                <a:spcPct val="100000"/>
              </a:lnSpc>
              <a:spcBef>
                <a:spcPts val="0"/>
              </a:spcBef>
              <a:buNone/>
            </a:pPr>
            <a:r>
              <a:rPr lang="en-US" sz="2400" dirty="0" smtClean="0"/>
              <a:t>The </a:t>
            </a:r>
            <a:r>
              <a:rPr lang="en-US" sz="2400" dirty="0"/>
              <a:t>Venter consists of a prominent cell called egg. Near egg, there is another cell and Venter canal cell. Cell in the neck are called neck canal cell. </a:t>
            </a:r>
            <a:br>
              <a:rPr lang="en-US" sz="2400" dirty="0"/>
            </a:br>
            <a:endParaRPr lang="en-US" sz="2200" dirty="0">
              <a:solidFill>
                <a:schemeClr val="accent1">
                  <a:lumMod val="75000"/>
                </a:schemeClr>
              </a:solidFill>
            </a:endParaRPr>
          </a:p>
        </p:txBody>
      </p:sp>
      <p:sp>
        <p:nvSpPr>
          <p:cNvPr id="5" name="Прямоугольник 4"/>
          <p:cNvSpPr/>
          <p:nvPr/>
        </p:nvSpPr>
        <p:spPr>
          <a:xfrm>
            <a:off x="2459187" y="6266424"/>
            <a:ext cx="3899273" cy="430887"/>
          </a:xfrm>
          <a:prstGeom prst="rect">
            <a:avLst/>
          </a:prstGeom>
        </p:spPr>
        <p:txBody>
          <a:bodyPr wrap="none">
            <a:spAutoFit/>
          </a:bodyPr>
          <a:lstStyle/>
          <a:p>
            <a:r>
              <a:rPr lang="en-US" sz="2200" i="1" dirty="0" err="1" smtClean="0"/>
              <a:t>Archegoniophore</a:t>
            </a:r>
            <a:r>
              <a:rPr lang="en-US" sz="2200" i="1" dirty="0" smtClean="0"/>
              <a:t> of </a:t>
            </a:r>
            <a:r>
              <a:rPr lang="en-US" sz="2200" i="1" dirty="0" err="1" smtClean="0"/>
              <a:t>Marchantia</a:t>
            </a:r>
            <a:r>
              <a:rPr lang="en-US" sz="2000" dirty="0" smtClean="0">
                <a:solidFill>
                  <a:prstClr val="black"/>
                </a:solidFill>
              </a:rPr>
              <a:t>.</a:t>
            </a:r>
            <a:endParaRPr lang="ru-RU" dirty="0"/>
          </a:p>
        </p:txBody>
      </p:sp>
      <p:pic>
        <p:nvPicPr>
          <p:cNvPr id="6148" name="Picture 4" descr="C:\Users\ADM\Documents\Karime\2018\Lectures\Anatomy and morphology of plant\Additional materials\Mosses and other\archegonia.jpg"/>
          <p:cNvPicPr>
            <a:picLocks noChangeAspect="1" noChangeArrowheads="1"/>
          </p:cNvPicPr>
          <p:nvPr/>
        </p:nvPicPr>
        <p:blipFill>
          <a:blip r:embed="rId2" cstate="print"/>
          <a:srcRect/>
          <a:stretch>
            <a:fillRect/>
          </a:stretch>
        </p:blipFill>
        <p:spPr bwMode="auto">
          <a:xfrm>
            <a:off x="1872532" y="2221064"/>
            <a:ext cx="4634431" cy="4068000"/>
          </a:xfrm>
          <a:prstGeom prst="rect">
            <a:avLst/>
          </a:prstGeom>
          <a:noFill/>
        </p:spPr>
      </p:pic>
      <p:pic>
        <p:nvPicPr>
          <p:cNvPr id="3074" name="Picture 2"/>
          <p:cNvPicPr>
            <a:picLocks noChangeAspect="1" noChangeArrowheads="1"/>
          </p:cNvPicPr>
          <p:nvPr/>
        </p:nvPicPr>
        <p:blipFill>
          <a:blip r:embed="rId3" cstate="print"/>
          <a:srcRect l="1763" t="6517" r="34243" b="16695"/>
          <a:stretch>
            <a:fillRect/>
          </a:stretch>
        </p:blipFill>
        <p:spPr bwMode="auto">
          <a:xfrm>
            <a:off x="7343694" y="2266134"/>
            <a:ext cx="3135758" cy="4248000"/>
          </a:xfrm>
          <a:prstGeom prst="rect">
            <a:avLst/>
          </a:prstGeom>
          <a:noFill/>
          <a:ln w="9525">
            <a:noFill/>
            <a:miter lim="800000"/>
            <a:headEnd/>
            <a:tailEnd/>
          </a:ln>
        </p:spPr>
      </p:pic>
      <p:sp>
        <p:nvSpPr>
          <p:cNvPr id="7" name="Прямоугольник 6"/>
          <p:cNvSpPr/>
          <p:nvPr/>
        </p:nvSpPr>
        <p:spPr>
          <a:xfrm>
            <a:off x="10504717" y="3351972"/>
            <a:ext cx="924869" cy="430887"/>
          </a:xfrm>
          <a:prstGeom prst="rect">
            <a:avLst/>
          </a:prstGeom>
        </p:spPr>
        <p:txBody>
          <a:bodyPr wrap="none">
            <a:spAutoFit/>
          </a:bodyPr>
          <a:lstStyle/>
          <a:p>
            <a:r>
              <a:rPr lang="en-US" sz="2200" dirty="0" err="1" smtClean="0"/>
              <a:t>venter</a:t>
            </a:r>
            <a:endParaRPr lang="ru-RU" sz="2200" dirty="0"/>
          </a:p>
        </p:txBody>
      </p:sp>
      <p:sp>
        <p:nvSpPr>
          <p:cNvPr id="9" name="Прямоугольник 8"/>
          <p:cNvSpPr/>
          <p:nvPr/>
        </p:nvSpPr>
        <p:spPr>
          <a:xfrm>
            <a:off x="10504717" y="4390134"/>
            <a:ext cx="1245113" cy="769441"/>
          </a:xfrm>
          <a:prstGeom prst="rect">
            <a:avLst/>
          </a:prstGeom>
        </p:spPr>
        <p:txBody>
          <a:bodyPr wrap="square">
            <a:spAutoFit/>
          </a:bodyPr>
          <a:lstStyle/>
          <a:p>
            <a:r>
              <a:rPr lang="en-US" sz="2200" dirty="0" smtClean="0"/>
              <a:t>neck canal cell</a:t>
            </a:r>
            <a:endParaRPr lang="ru-RU" sz="2200" dirty="0"/>
          </a:p>
        </p:txBody>
      </p:sp>
      <p:sp>
        <p:nvSpPr>
          <p:cNvPr id="10" name="Прямоугольник 9"/>
          <p:cNvSpPr/>
          <p:nvPr/>
        </p:nvSpPr>
        <p:spPr>
          <a:xfrm>
            <a:off x="10586902" y="3782859"/>
            <a:ext cx="594458" cy="430887"/>
          </a:xfrm>
          <a:prstGeom prst="rect">
            <a:avLst/>
          </a:prstGeom>
        </p:spPr>
        <p:txBody>
          <a:bodyPr wrap="none">
            <a:spAutoFit/>
          </a:bodyPr>
          <a:lstStyle/>
          <a:p>
            <a:r>
              <a:rPr lang="en-US" sz="2200" dirty="0" smtClean="0"/>
              <a:t>egg</a:t>
            </a:r>
            <a:endParaRPr lang="ru-RU" sz="2200" dirty="0"/>
          </a:p>
        </p:txBody>
      </p:sp>
      <p:sp>
        <p:nvSpPr>
          <p:cNvPr id="11" name="Прямоугольник 10"/>
          <p:cNvSpPr/>
          <p:nvPr/>
        </p:nvSpPr>
        <p:spPr>
          <a:xfrm>
            <a:off x="7852949" y="1913649"/>
            <a:ext cx="1539589" cy="430887"/>
          </a:xfrm>
          <a:prstGeom prst="rect">
            <a:avLst/>
          </a:prstGeom>
        </p:spPr>
        <p:txBody>
          <a:bodyPr wrap="none">
            <a:spAutoFit/>
          </a:bodyPr>
          <a:lstStyle/>
          <a:p>
            <a:r>
              <a:rPr lang="en-US" sz="2200" dirty="0" smtClean="0"/>
              <a:t>Archegonia </a:t>
            </a:r>
            <a:endParaRPr lang="ru-RU" sz="2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Documents\Karime\2018\Lectures\Anatomy and morphology of plant\Additional materials\Mosses and other\liverwort_sporophytes.jpg"/>
          <p:cNvPicPr>
            <a:picLocks noGrp="1" noChangeAspect="1" noChangeArrowheads="1"/>
          </p:cNvPicPr>
          <p:nvPr>
            <p:ph idx="1"/>
          </p:nvPr>
        </p:nvPicPr>
        <p:blipFill>
          <a:blip r:embed="rId2" cstate="print"/>
          <a:srcRect/>
          <a:stretch>
            <a:fillRect/>
          </a:stretch>
        </p:blipFill>
        <p:spPr bwMode="auto">
          <a:xfrm>
            <a:off x="7456424" y="2086642"/>
            <a:ext cx="4064000" cy="2768600"/>
          </a:xfrm>
          <a:prstGeom prst="rect">
            <a:avLst/>
          </a:prstGeom>
          <a:noFill/>
        </p:spPr>
      </p:pic>
      <p:sp>
        <p:nvSpPr>
          <p:cNvPr id="5" name="Прямоугольник 4"/>
          <p:cNvSpPr/>
          <p:nvPr/>
        </p:nvSpPr>
        <p:spPr>
          <a:xfrm>
            <a:off x="448056" y="279172"/>
            <a:ext cx="11475720" cy="1538883"/>
          </a:xfrm>
          <a:prstGeom prst="rect">
            <a:avLst/>
          </a:prstGeom>
        </p:spPr>
        <p:txBody>
          <a:bodyPr wrap="square">
            <a:spAutoFit/>
          </a:bodyPr>
          <a:lstStyle/>
          <a:p>
            <a:pPr algn="ctr"/>
            <a:r>
              <a:rPr lang="en-US" dirty="0" smtClean="0">
                <a:solidFill>
                  <a:schemeClr val="accent1">
                    <a:lumMod val="75000"/>
                  </a:schemeClr>
                </a:solidFill>
              </a:rPr>
              <a:t> </a:t>
            </a:r>
            <a:r>
              <a:rPr lang="en-US" sz="2800" dirty="0" smtClean="0">
                <a:solidFill>
                  <a:schemeClr val="accent1">
                    <a:lumMod val="75000"/>
                  </a:schemeClr>
                </a:solidFill>
              </a:rPr>
              <a:t>Fertilization </a:t>
            </a:r>
          </a:p>
          <a:p>
            <a:r>
              <a:rPr lang="en-US" sz="2000" dirty="0" smtClean="0"/>
              <a:t>      </a:t>
            </a:r>
            <a:r>
              <a:rPr lang="en-US" sz="2200" dirty="0" smtClean="0"/>
              <a:t>Swimming </a:t>
            </a:r>
            <a:r>
              <a:rPr lang="en-US" sz="2200" dirty="0" err="1" smtClean="0"/>
              <a:t>antherozoid</a:t>
            </a:r>
            <a:r>
              <a:rPr lang="en-US" sz="2200" dirty="0" smtClean="0"/>
              <a:t> reach to the archegonia tip with the help of water. Neck canal cell of archegonia gets dissolved. A kind of mucilage is secreted by dissolving neck canal cells and reaches to the </a:t>
            </a:r>
            <a:r>
              <a:rPr lang="en-US" sz="2200" dirty="0" err="1" smtClean="0"/>
              <a:t>venter</a:t>
            </a:r>
            <a:r>
              <a:rPr lang="en-US" sz="2200" dirty="0" smtClean="0"/>
              <a:t> canal cell and gets fused with egg and zygote is formed. </a:t>
            </a:r>
            <a:endParaRPr lang="ru-RU" sz="2200" dirty="0"/>
          </a:p>
        </p:txBody>
      </p:sp>
      <p:pic>
        <p:nvPicPr>
          <p:cNvPr id="6" name="Picture 2" descr="C:\Users\ADM\Documents\Karime\2018\Lectures\Anatomy and morphology of plant\Additional materials\Mosses and other\2.jpg"/>
          <p:cNvPicPr>
            <a:picLocks noChangeAspect="1" noChangeArrowheads="1"/>
          </p:cNvPicPr>
          <p:nvPr/>
        </p:nvPicPr>
        <p:blipFill>
          <a:blip r:embed="rId3" cstate="print"/>
          <a:srcRect/>
          <a:stretch>
            <a:fillRect/>
          </a:stretch>
        </p:blipFill>
        <p:spPr bwMode="auto">
          <a:xfrm>
            <a:off x="389382" y="2013236"/>
            <a:ext cx="6896100" cy="43053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1761" y="986790"/>
            <a:ext cx="9504948" cy="3554819"/>
          </a:xfrm>
          <a:prstGeom prst="rect">
            <a:avLst/>
          </a:prstGeom>
        </p:spPr>
        <p:txBody>
          <a:bodyPr wrap="square">
            <a:spAutoFit/>
          </a:bodyPr>
          <a:lstStyle/>
          <a:p>
            <a:pPr algn="just"/>
            <a:r>
              <a:rPr lang="en-US" sz="2400" dirty="0" smtClean="0"/>
              <a:t>Another feature that distinguishes plants from almost all algae is the presence of </a:t>
            </a:r>
            <a:r>
              <a:rPr lang="en-US" sz="2400" dirty="0" smtClean="0">
                <a:solidFill>
                  <a:schemeClr val="accent1">
                    <a:lumMod val="75000"/>
                  </a:schemeClr>
                </a:solidFill>
              </a:rPr>
              <a:t>complex reproductive organs, the </a:t>
            </a:r>
            <a:r>
              <a:rPr lang="en-US" sz="2400" dirty="0" err="1" smtClean="0">
                <a:solidFill>
                  <a:schemeClr val="accent1">
                    <a:lumMod val="75000"/>
                  </a:schemeClr>
                </a:solidFill>
              </a:rPr>
              <a:t>archegonium</a:t>
            </a:r>
            <a:r>
              <a:rPr lang="en-US" sz="2400" dirty="0" smtClean="0">
                <a:solidFill>
                  <a:schemeClr val="accent1">
                    <a:lumMod val="75000"/>
                  </a:schemeClr>
                </a:solidFill>
              </a:rPr>
              <a:t>, </a:t>
            </a:r>
            <a:r>
              <a:rPr lang="en-US" sz="2400" dirty="0" err="1" smtClean="0">
                <a:solidFill>
                  <a:schemeClr val="accent1">
                    <a:lumMod val="75000"/>
                  </a:schemeClr>
                </a:solidFill>
              </a:rPr>
              <a:t>antheridium</a:t>
            </a:r>
            <a:r>
              <a:rPr lang="en-US" sz="2400" dirty="0" smtClean="0">
                <a:solidFill>
                  <a:schemeClr val="accent1">
                    <a:lumMod val="75000"/>
                  </a:schemeClr>
                </a:solidFill>
              </a:rPr>
              <a:t> and sporangium</a:t>
            </a:r>
            <a:r>
              <a:rPr lang="en-US" sz="2400" dirty="0" smtClean="0"/>
              <a:t>. </a:t>
            </a:r>
            <a:endParaRPr lang="en-US" sz="2400" dirty="0" smtClean="0"/>
          </a:p>
          <a:p>
            <a:pPr algn="just"/>
            <a:endParaRPr lang="en-US" sz="900" dirty="0" smtClean="0"/>
          </a:p>
          <a:p>
            <a:pPr algn="just"/>
            <a:r>
              <a:rPr lang="en-US" sz="2400" dirty="0" smtClean="0"/>
              <a:t>Other </a:t>
            </a:r>
            <a:r>
              <a:rPr lang="en-US" sz="2400" dirty="0" smtClean="0"/>
              <a:t>shared features of plants include the following: </a:t>
            </a:r>
            <a:endParaRPr lang="en-US" sz="2400" dirty="0" smtClean="0"/>
          </a:p>
          <a:p>
            <a:pPr marL="542925" algn="just">
              <a:buFont typeface="Wingdings" pitchFamily="2" charset="2"/>
              <a:buChar char="Ø"/>
            </a:pPr>
            <a:r>
              <a:rPr lang="en-US" sz="2400" dirty="0" err="1" smtClean="0"/>
              <a:t>haplodiplobiontic</a:t>
            </a:r>
            <a:r>
              <a:rPr lang="en-US" sz="2400" dirty="0" smtClean="0"/>
              <a:t> </a:t>
            </a:r>
            <a:r>
              <a:rPr lang="en-US" sz="2400" dirty="0" smtClean="0"/>
              <a:t>life cycle and </a:t>
            </a:r>
            <a:r>
              <a:rPr lang="en-US" sz="2400" dirty="0" err="1" smtClean="0"/>
              <a:t>multicellular</a:t>
            </a:r>
            <a:r>
              <a:rPr lang="en-US" sz="2400" dirty="0" smtClean="0"/>
              <a:t> </a:t>
            </a:r>
            <a:r>
              <a:rPr lang="en-US" sz="2400" dirty="0" err="1" smtClean="0"/>
              <a:t>sporophytes</a:t>
            </a:r>
            <a:r>
              <a:rPr lang="en-US" sz="2400" dirty="0" smtClean="0"/>
              <a:t>; </a:t>
            </a:r>
            <a:endParaRPr lang="en-US" sz="2400" dirty="0" smtClean="0"/>
          </a:p>
          <a:p>
            <a:pPr marL="542925" algn="just">
              <a:buFont typeface="Wingdings" pitchFamily="2" charset="2"/>
              <a:buChar char="Ø"/>
            </a:pPr>
            <a:r>
              <a:rPr lang="en-US" sz="2400" dirty="0" err="1" smtClean="0"/>
              <a:t>sporopollenin</a:t>
            </a:r>
            <a:r>
              <a:rPr lang="en-US" sz="2400" dirty="0" smtClean="0"/>
              <a:t> </a:t>
            </a:r>
            <a:r>
              <a:rPr lang="en-US" sz="2400" dirty="0" smtClean="0"/>
              <a:t>in the spore wall (also detected in some algae); </a:t>
            </a:r>
            <a:endParaRPr lang="en-US" sz="2400" dirty="0" smtClean="0"/>
          </a:p>
          <a:p>
            <a:pPr marL="542925" algn="just">
              <a:buFont typeface="Wingdings" pitchFamily="2" charset="2"/>
              <a:buChar char="Ø"/>
            </a:pPr>
            <a:r>
              <a:rPr lang="en-US" sz="2400" dirty="0" smtClean="0"/>
              <a:t>cuticle </a:t>
            </a:r>
            <a:r>
              <a:rPr lang="en-US" sz="2400" dirty="0" smtClean="0"/>
              <a:t>(waxy outer layer of the epidermis).</a:t>
            </a:r>
            <a:endParaRPr lang="ru-RU" sz="2400" dirty="0" smtClean="0"/>
          </a:p>
          <a:p>
            <a:pPr indent="447675" algn="just"/>
            <a:endParaRPr lang="en-US" sz="2400" dirty="0" smtClean="0"/>
          </a:p>
          <a:p>
            <a:pPr indent="447675" algn="just"/>
            <a:r>
              <a:rPr lang="en-US" sz="2400" dirty="0" smtClean="0"/>
              <a:t> </a:t>
            </a:r>
            <a:endParaRPr lang="ru-RU"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ADM\Documents\Karime\2018\Lectures\Anatomy and morphology of plant\Additional materials\Mosses and other\marchantia_lifecycle.jpg"/>
          <p:cNvPicPr>
            <a:picLocks noChangeAspect="1" noChangeArrowheads="1"/>
          </p:cNvPicPr>
          <p:nvPr/>
        </p:nvPicPr>
        <p:blipFill>
          <a:blip r:embed="rId2" cstate="print"/>
          <a:srcRect l="1550" t="15342" r="2181" b="5219"/>
          <a:stretch>
            <a:fillRect/>
          </a:stretch>
        </p:blipFill>
        <p:spPr bwMode="auto">
          <a:xfrm>
            <a:off x="3785616" y="155448"/>
            <a:ext cx="7689785" cy="4536000"/>
          </a:xfrm>
          <a:prstGeom prst="rect">
            <a:avLst/>
          </a:prstGeom>
          <a:noFill/>
        </p:spPr>
      </p:pic>
      <p:pic>
        <p:nvPicPr>
          <p:cNvPr id="8194" name="Picture 2" descr="C:\Users\ADM\Documents\Karime\2018\Lectures\Anatomy and morphology of plant\Additional materials\Mosses and other\figure-25-03-03f.jpeg"/>
          <p:cNvPicPr>
            <a:picLocks noChangeAspect="1" noChangeArrowheads="1"/>
          </p:cNvPicPr>
          <p:nvPr/>
        </p:nvPicPr>
        <p:blipFill>
          <a:blip r:embed="rId3" cstate="print"/>
          <a:srcRect b="71013"/>
          <a:stretch>
            <a:fillRect/>
          </a:stretch>
        </p:blipFill>
        <p:spPr bwMode="auto">
          <a:xfrm>
            <a:off x="5221696" y="5150294"/>
            <a:ext cx="5004492" cy="1533970"/>
          </a:xfrm>
          <a:prstGeom prst="rect">
            <a:avLst/>
          </a:prstGeom>
          <a:noFill/>
        </p:spPr>
      </p:pic>
      <p:sp>
        <p:nvSpPr>
          <p:cNvPr id="6" name="Прямоугольник 5"/>
          <p:cNvSpPr/>
          <p:nvPr/>
        </p:nvSpPr>
        <p:spPr>
          <a:xfrm>
            <a:off x="185546" y="533299"/>
            <a:ext cx="3700653" cy="6001643"/>
          </a:xfrm>
          <a:prstGeom prst="rect">
            <a:avLst/>
          </a:prstGeom>
        </p:spPr>
        <p:txBody>
          <a:bodyPr wrap="square">
            <a:spAutoFit/>
          </a:bodyPr>
          <a:lstStyle/>
          <a:p>
            <a:r>
              <a:rPr lang="en-US" sz="2400" b="1" dirty="0" smtClean="0"/>
              <a:t>Liverwort Life Cycle</a:t>
            </a:r>
            <a:r>
              <a:rPr lang="en-US" sz="2400" dirty="0" smtClean="0"/>
              <a:t>: The life cycle of a typical liverwort follows the pattern of alternation of generations. </a:t>
            </a:r>
            <a:endParaRPr lang="en-US" sz="2400" dirty="0" smtClean="0"/>
          </a:p>
          <a:p>
            <a:endParaRPr lang="en-US" sz="800" dirty="0" smtClean="0"/>
          </a:p>
          <a:p>
            <a:r>
              <a:rPr lang="en-US" sz="2400" dirty="0" smtClean="0"/>
              <a:t>Spores </a:t>
            </a:r>
            <a:r>
              <a:rPr lang="en-US" sz="2400" dirty="0" smtClean="0"/>
              <a:t>are released from </a:t>
            </a:r>
            <a:r>
              <a:rPr lang="en-US" sz="2400" dirty="0" err="1" smtClean="0"/>
              <a:t>sporophytes</a:t>
            </a:r>
            <a:r>
              <a:rPr lang="en-US" sz="2400" dirty="0" smtClean="0"/>
              <a:t> and form the gametophyte. </a:t>
            </a:r>
            <a:endParaRPr lang="en-US" sz="2400" dirty="0" smtClean="0"/>
          </a:p>
          <a:p>
            <a:endParaRPr lang="en-US" sz="800" dirty="0" smtClean="0"/>
          </a:p>
          <a:p>
            <a:r>
              <a:rPr lang="en-US" sz="2400" dirty="0" smtClean="0"/>
              <a:t>Male </a:t>
            </a:r>
            <a:r>
              <a:rPr lang="en-US" sz="2400" dirty="0" smtClean="0"/>
              <a:t>gametes fertilize female gametes to form a zygote, which grows into a </a:t>
            </a:r>
            <a:r>
              <a:rPr lang="en-US" sz="2400" dirty="0" err="1" smtClean="0"/>
              <a:t>sporophyte</a:t>
            </a:r>
            <a:r>
              <a:rPr lang="en-US" sz="2400" dirty="0" smtClean="0"/>
              <a:t>. </a:t>
            </a:r>
            <a:endParaRPr lang="en-US" sz="2400" dirty="0" smtClean="0"/>
          </a:p>
          <a:p>
            <a:endParaRPr lang="en-US" sz="800" dirty="0" smtClean="0"/>
          </a:p>
          <a:p>
            <a:r>
              <a:rPr lang="en-US" sz="2400" dirty="0" smtClean="0"/>
              <a:t>This </a:t>
            </a:r>
            <a:r>
              <a:rPr lang="en-US" sz="2400" dirty="0" err="1" smtClean="0"/>
              <a:t>sporophyte</a:t>
            </a:r>
            <a:r>
              <a:rPr lang="en-US" sz="2400" dirty="0" smtClean="0"/>
              <a:t> disperses spores with the help of elaters; the process begins again.</a:t>
            </a:r>
            <a:endParaRPr lang="ru-RU" sz="2400" dirty="0"/>
          </a:p>
        </p:txBody>
      </p:sp>
      <p:sp>
        <p:nvSpPr>
          <p:cNvPr id="7" name="Прямоугольник 6"/>
          <p:cNvSpPr/>
          <p:nvPr/>
        </p:nvSpPr>
        <p:spPr>
          <a:xfrm>
            <a:off x="6521114" y="4698230"/>
            <a:ext cx="2039276" cy="369332"/>
          </a:xfrm>
          <a:prstGeom prst="rect">
            <a:avLst/>
          </a:prstGeom>
        </p:spPr>
        <p:txBody>
          <a:bodyPr wrap="none">
            <a:spAutoFit/>
          </a:bodyPr>
          <a:lstStyle/>
          <a:p>
            <a:r>
              <a:rPr lang="en-US" b="1" dirty="0" smtClean="0"/>
              <a:t>Liverwort Life Cycle</a:t>
            </a: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45451" y="217670"/>
            <a:ext cx="3313408" cy="584775"/>
          </a:xfrm>
          <a:prstGeom prst="rect">
            <a:avLst/>
          </a:prstGeom>
        </p:spPr>
        <p:txBody>
          <a:bodyPr wrap="none">
            <a:spAutoFit/>
          </a:bodyPr>
          <a:lstStyle/>
          <a:p>
            <a:r>
              <a:rPr lang="en-US" sz="3200" dirty="0" smtClean="0">
                <a:solidFill>
                  <a:schemeClr val="accent1">
                    <a:lumMod val="75000"/>
                  </a:schemeClr>
                </a:solidFill>
              </a:rPr>
              <a:t>Phylum </a:t>
            </a:r>
            <a:r>
              <a:rPr lang="en-US" sz="3200" dirty="0" err="1" smtClean="0">
                <a:solidFill>
                  <a:schemeClr val="accent1">
                    <a:lumMod val="75000"/>
                  </a:schemeClr>
                </a:solidFill>
              </a:rPr>
              <a:t>Bryophyta</a:t>
            </a:r>
            <a:endParaRPr lang="en-US" sz="3200" dirty="0">
              <a:solidFill>
                <a:schemeClr val="accent1">
                  <a:lumMod val="75000"/>
                </a:schemeClr>
              </a:solidFill>
            </a:endParaRPr>
          </a:p>
        </p:txBody>
      </p:sp>
      <p:sp>
        <p:nvSpPr>
          <p:cNvPr id="3" name="Прямоугольник 2"/>
          <p:cNvSpPr/>
          <p:nvPr/>
        </p:nvSpPr>
        <p:spPr>
          <a:xfrm>
            <a:off x="704088" y="886968"/>
            <a:ext cx="10835640" cy="1200329"/>
          </a:xfrm>
          <a:prstGeom prst="rect">
            <a:avLst/>
          </a:prstGeom>
        </p:spPr>
        <p:txBody>
          <a:bodyPr wrap="square">
            <a:spAutoFit/>
          </a:bodyPr>
          <a:lstStyle/>
          <a:p>
            <a:pPr indent="447675" algn="just"/>
            <a:r>
              <a:rPr lang="en-US" sz="2400" dirty="0" smtClean="0"/>
              <a:t>Mosses (Phylum </a:t>
            </a:r>
            <a:r>
              <a:rPr lang="en-US" sz="2400" dirty="0" err="1" smtClean="0"/>
              <a:t>Bryophyta</a:t>
            </a:r>
            <a:r>
              <a:rPr lang="en-US" sz="2400" dirty="0" smtClean="0"/>
              <a:t>) may be found all around the world and inhabit diverse habitats.  Habitats range from exposed rock types, shaded coniferous forests, to bogs.  </a:t>
            </a:r>
            <a:endParaRPr lang="en-US" sz="2400" dirty="0"/>
          </a:p>
        </p:txBody>
      </p:sp>
      <p:pic>
        <p:nvPicPr>
          <p:cNvPr id="66562" name="Picture 2" descr="http://blogs.ubc.ca/biology321/files/2010/06/homalothecium2.jpg"/>
          <p:cNvPicPr>
            <a:picLocks noChangeAspect="1" noChangeArrowheads="1"/>
          </p:cNvPicPr>
          <p:nvPr/>
        </p:nvPicPr>
        <p:blipFill>
          <a:blip r:embed="rId2" cstate="print"/>
          <a:srcRect/>
          <a:stretch>
            <a:fillRect/>
          </a:stretch>
        </p:blipFill>
        <p:spPr bwMode="auto">
          <a:xfrm rot="16200000">
            <a:off x="7694753" y="1814513"/>
            <a:ext cx="3861650" cy="4692055"/>
          </a:xfrm>
          <a:prstGeom prst="rect">
            <a:avLst/>
          </a:prstGeom>
          <a:noFill/>
        </p:spPr>
      </p:pic>
      <p:sp>
        <p:nvSpPr>
          <p:cNvPr id="5" name="Прямоугольник 4"/>
          <p:cNvSpPr/>
          <p:nvPr/>
        </p:nvSpPr>
        <p:spPr>
          <a:xfrm>
            <a:off x="725424" y="2183398"/>
            <a:ext cx="6096000" cy="4154984"/>
          </a:xfrm>
          <a:prstGeom prst="rect">
            <a:avLst/>
          </a:prstGeom>
        </p:spPr>
        <p:txBody>
          <a:bodyPr>
            <a:spAutoFit/>
          </a:bodyPr>
          <a:lstStyle/>
          <a:p>
            <a:pPr indent="447675" algn="just"/>
            <a:r>
              <a:rPr lang="en-US" sz="2400" dirty="0" smtClean="0"/>
              <a:t>Mosses can be distinguished from liverworts (Phylum </a:t>
            </a:r>
            <a:r>
              <a:rPr lang="en-US" sz="2400" dirty="0" err="1" smtClean="0"/>
              <a:t>Marchantiophyta</a:t>
            </a:r>
            <a:r>
              <a:rPr lang="en-US" sz="2400" dirty="0" smtClean="0"/>
              <a:t>) and hornworts (Phylum </a:t>
            </a:r>
            <a:r>
              <a:rPr lang="en-US" sz="2400" dirty="0" err="1" smtClean="0"/>
              <a:t>Anthocerotophyta</a:t>
            </a:r>
            <a:r>
              <a:rPr lang="en-US" sz="2400" dirty="0" smtClean="0"/>
              <a:t>) by a number of </a:t>
            </a:r>
            <a:r>
              <a:rPr lang="en-US" sz="2400" dirty="0" err="1" smtClean="0"/>
              <a:t>gametophytic</a:t>
            </a:r>
            <a:r>
              <a:rPr lang="en-US" sz="2400" dirty="0" smtClean="0"/>
              <a:t> and </a:t>
            </a:r>
            <a:r>
              <a:rPr lang="en-US" sz="2400" dirty="0" err="1" smtClean="0"/>
              <a:t>sporophytic</a:t>
            </a:r>
            <a:r>
              <a:rPr lang="en-US" sz="2400" dirty="0" smtClean="0"/>
              <a:t> features.</a:t>
            </a:r>
          </a:p>
          <a:p>
            <a:pPr indent="447675" algn="just"/>
            <a:r>
              <a:rPr lang="en-US" sz="2400" dirty="0" smtClean="0"/>
              <a:t>The </a:t>
            </a:r>
            <a:r>
              <a:rPr lang="en-US" sz="2400" dirty="0" err="1" smtClean="0"/>
              <a:t>gametophytic</a:t>
            </a:r>
            <a:r>
              <a:rPr lang="en-US" sz="2400" dirty="0" smtClean="0"/>
              <a:t> generation of mosses is characterized by its organization and morphology of its tissue.  Much like </a:t>
            </a:r>
            <a:r>
              <a:rPr lang="en-US" sz="2400" dirty="0" err="1" smtClean="0"/>
              <a:t>tracheophytes</a:t>
            </a:r>
            <a:r>
              <a:rPr lang="en-US" sz="2400" dirty="0" smtClean="0"/>
              <a:t> </a:t>
            </a:r>
            <a:r>
              <a:rPr lang="en-US" sz="2400" dirty="0" smtClean="0"/>
              <a:t>(vascular </a:t>
            </a:r>
            <a:r>
              <a:rPr lang="en-US" sz="2400" dirty="0" smtClean="0"/>
              <a:t>plants), mosses have leaves.  Leaves are </a:t>
            </a:r>
            <a:r>
              <a:rPr lang="en-US" sz="2400" dirty="0" err="1" smtClean="0"/>
              <a:t>unistratose</a:t>
            </a:r>
            <a:r>
              <a:rPr lang="en-US" sz="2400" dirty="0" smtClean="0"/>
              <a:t> and </a:t>
            </a:r>
            <a:r>
              <a:rPr lang="en-US" sz="2400" dirty="0" err="1" smtClean="0"/>
              <a:t>radially</a:t>
            </a:r>
            <a:r>
              <a:rPr lang="en-US" sz="2400" dirty="0" smtClean="0"/>
              <a:t> arranged around a stem.</a:t>
            </a: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0736" y="1396525"/>
            <a:ext cx="6409874" cy="4524315"/>
          </a:xfrm>
          <a:prstGeom prst="rect">
            <a:avLst/>
          </a:prstGeom>
        </p:spPr>
        <p:txBody>
          <a:bodyPr wrap="square">
            <a:spAutoFit/>
          </a:bodyPr>
          <a:lstStyle/>
          <a:p>
            <a:pPr indent="447675" algn="just"/>
            <a:r>
              <a:rPr lang="en-US" sz="2400" dirty="0" smtClean="0"/>
              <a:t>Species can be distinguished by means of the features of their leaves.  </a:t>
            </a:r>
            <a:endParaRPr lang="en-US" sz="2400" dirty="0" smtClean="0"/>
          </a:p>
          <a:p>
            <a:pPr indent="447675" algn="just"/>
            <a:r>
              <a:rPr lang="en-US" sz="2400" dirty="0" smtClean="0"/>
              <a:t>A </a:t>
            </a:r>
            <a:r>
              <a:rPr lang="en-US" sz="2400" dirty="0" smtClean="0"/>
              <a:t>commonality to leaves is the </a:t>
            </a:r>
            <a:r>
              <a:rPr lang="en-US" sz="2400" b="1" dirty="0" smtClean="0"/>
              <a:t>presence of chloroplasts,</a:t>
            </a:r>
            <a:r>
              <a:rPr lang="en-US" sz="2400" dirty="0" smtClean="0"/>
              <a:t> and </a:t>
            </a:r>
            <a:r>
              <a:rPr lang="en-US" sz="2400" b="1" dirty="0" smtClean="0"/>
              <a:t>lack of oil bodies</a:t>
            </a:r>
            <a:r>
              <a:rPr lang="en-US" sz="2400" dirty="0" smtClean="0"/>
              <a:t>. The conducting tissues of </a:t>
            </a:r>
            <a:r>
              <a:rPr lang="en-US" sz="2400" dirty="0" err="1" smtClean="0"/>
              <a:t>Bryophyta</a:t>
            </a:r>
            <a:r>
              <a:rPr lang="en-US" sz="2400" dirty="0" smtClean="0"/>
              <a:t> are not lignified, thus are not </a:t>
            </a:r>
            <a:r>
              <a:rPr lang="en-US" sz="2400" dirty="0" err="1" smtClean="0"/>
              <a:t>tracheophytes</a:t>
            </a:r>
            <a:r>
              <a:rPr lang="en-US" sz="2400" dirty="0" smtClean="0"/>
              <a:t>.  Nevertheless, mosses contain conducting tissues known as </a:t>
            </a:r>
            <a:r>
              <a:rPr lang="en-US" sz="2400" b="1" dirty="0" smtClean="0"/>
              <a:t>hydroids</a:t>
            </a:r>
            <a:r>
              <a:rPr lang="en-US" sz="2400" dirty="0" smtClean="0"/>
              <a:t>, for water transport. </a:t>
            </a:r>
            <a:endParaRPr lang="en-US" sz="2400" dirty="0" smtClean="0"/>
          </a:p>
          <a:p>
            <a:pPr indent="447675" algn="just"/>
            <a:r>
              <a:rPr lang="en-US" sz="2400" dirty="0" smtClean="0"/>
              <a:t>Mosses </a:t>
            </a:r>
            <a:r>
              <a:rPr lang="en-US" sz="2400" dirty="0" smtClean="0"/>
              <a:t>rarely contain </a:t>
            </a:r>
            <a:r>
              <a:rPr lang="en-US" sz="2400" b="1" dirty="0" err="1" smtClean="0"/>
              <a:t>lentoids</a:t>
            </a:r>
            <a:r>
              <a:rPr lang="en-US" sz="2400" dirty="0" smtClean="0"/>
              <a:t>, these cells are responsible for nutrient conduction. Hydroids and </a:t>
            </a:r>
            <a:r>
              <a:rPr lang="en-US" sz="2400" dirty="0" err="1" smtClean="0"/>
              <a:t>leptoids</a:t>
            </a:r>
            <a:r>
              <a:rPr lang="en-US" sz="2400" dirty="0" smtClean="0"/>
              <a:t> may be found in the stem or leaves, depending on the species.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00983" y="259954"/>
            <a:ext cx="3819925" cy="5940000"/>
          </a:xfrm>
          <a:prstGeom prst="rect">
            <a:avLst/>
          </a:prstGeom>
        </p:spPr>
      </p:pic>
      <p:sp>
        <p:nvSpPr>
          <p:cNvPr id="4" name="Прямоугольник 3"/>
          <p:cNvSpPr/>
          <p:nvPr/>
        </p:nvSpPr>
        <p:spPr>
          <a:xfrm>
            <a:off x="7774604" y="6199954"/>
            <a:ext cx="4116833" cy="400110"/>
          </a:xfrm>
          <a:prstGeom prst="rect">
            <a:avLst/>
          </a:prstGeom>
        </p:spPr>
        <p:txBody>
          <a:bodyPr wrap="none">
            <a:spAutoFit/>
          </a:bodyPr>
          <a:lstStyle/>
          <a:p>
            <a:r>
              <a:rPr lang="en-US" sz="2000" b="1" dirty="0" smtClean="0"/>
              <a:t>The </a:t>
            </a:r>
            <a:r>
              <a:rPr lang="en-US" sz="2000" b="1" dirty="0"/>
              <a:t>structure of a typical moss </a:t>
            </a:r>
            <a:r>
              <a:rPr lang="en-US" sz="2000" b="1" dirty="0" smtClean="0"/>
              <a:t>plant</a:t>
            </a:r>
            <a:endParaRPr lang="ru-RU" sz="20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00088" y="1087872"/>
            <a:ext cx="7400925" cy="4401205"/>
          </a:xfrm>
          <a:prstGeom prst="rect">
            <a:avLst/>
          </a:prstGeom>
        </p:spPr>
        <p:txBody>
          <a:bodyPr wrap="square">
            <a:spAutoFit/>
          </a:bodyPr>
          <a:lstStyle/>
          <a:p>
            <a:pPr indent="447675" algn="just"/>
            <a:r>
              <a:rPr lang="en-US" sz="2400" dirty="0"/>
              <a:t>The </a:t>
            </a:r>
            <a:r>
              <a:rPr lang="en-US" sz="2400" dirty="0" err="1"/>
              <a:t>sporophytic</a:t>
            </a:r>
            <a:r>
              <a:rPr lang="en-US" sz="2400" dirty="0"/>
              <a:t> generation is more complex than liverworts and hornworts and generally defines the phylum.  Growth of the sporophyte is determinate and there are </a:t>
            </a:r>
            <a:r>
              <a:rPr lang="en-US" sz="2400" b="1" dirty="0"/>
              <a:t>three main parts of the sporophyte </a:t>
            </a:r>
            <a:r>
              <a:rPr lang="en-US" sz="2400" dirty="0"/>
              <a:t>known as the </a:t>
            </a:r>
            <a:r>
              <a:rPr lang="en-US" sz="2400" dirty="0">
                <a:solidFill>
                  <a:schemeClr val="accent1">
                    <a:lumMod val="75000"/>
                  </a:schemeClr>
                </a:solidFill>
              </a:rPr>
              <a:t>foot, seta, and sporangium.  </a:t>
            </a:r>
            <a:r>
              <a:rPr lang="en-US" sz="2400" dirty="0"/>
              <a:t> </a:t>
            </a:r>
            <a:endParaRPr lang="en-US" sz="2400" dirty="0" smtClean="0"/>
          </a:p>
          <a:p>
            <a:pPr indent="447675" algn="just"/>
            <a:endParaRPr lang="en-US" sz="800" dirty="0" smtClean="0"/>
          </a:p>
          <a:p>
            <a:pPr indent="447675" algn="just"/>
            <a:r>
              <a:rPr lang="en-US" sz="2400" dirty="0" smtClean="0"/>
              <a:t>The </a:t>
            </a:r>
            <a:r>
              <a:rPr lang="en-US" sz="2400" dirty="0">
                <a:solidFill>
                  <a:schemeClr val="accent1">
                    <a:lumMod val="75000"/>
                  </a:schemeClr>
                </a:solidFill>
              </a:rPr>
              <a:t>seta</a:t>
            </a:r>
            <a:r>
              <a:rPr lang="en-US" sz="2400" dirty="0"/>
              <a:t> supports and elevates the sporangium to aid in spore dispersal</a:t>
            </a:r>
            <a:r>
              <a:rPr lang="en-US" sz="2400" dirty="0" smtClean="0"/>
              <a:t>.</a:t>
            </a:r>
          </a:p>
          <a:p>
            <a:pPr indent="447675" algn="just"/>
            <a:r>
              <a:rPr lang="en-US" sz="800" dirty="0" smtClean="0"/>
              <a:t> </a:t>
            </a:r>
            <a:endParaRPr lang="en-US" sz="800" dirty="0" smtClean="0"/>
          </a:p>
          <a:p>
            <a:pPr indent="447675" algn="just"/>
            <a:r>
              <a:rPr lang="en-US" sz="2400" dirty="0" smtClean="0"/>
              <a:t>The </a:t>
            </a:r>
            <a:r>
              <a:rPr lang="en-US" sz="2400" dirty="0">
                <a:solidFill>
                  <a:schemeClr val="accent1">
                    <a:lumMod val="75000"/>
                  </a:schemeClr>
                </a:solidFill>
              </a:rPr>
              <a:t>calyptra,</a:t>
            </a:r>
            <a:r>
              <a:rPr lang="en-US" sz="2400" dirty="0"/>
              <a:t> a protective tissue around the sporangium arising from the </a:t>
            </a:r>
            <a:r>
              <a:rPr lang="en-US" sz="2400" dirty="0" err="1"/>
              <a:t>ventor</a:t>
            </a:r>
            <a:r>
              <a:rPr lang="en-US" sz="2400" dirty="0"/>
              <a:t> of the </a:t>
            </a:r>
            <a:r>
              <a:rPr lang="en-US" sz="2400" dirty="0" err="1"/>
              <a:t>archegonium</a:t>
            </a:r>
            <a:r>
              <a:rPr lang="en-US" sz="2400" dirty="0"/>
              <a:t>, expands after seta elongation and falls off the sporangium when the sporangium is mature. </a:t>
            </a:r>
            <a:endParaRPr lang="ru-RU" sz="2400" b="1" dirty="0">
              <a:solidFill>
                <a:schemeClr val="accent1">
                  <a:lumMod val="75000"/>
                </a:schemeClr>
              </a:solidFill>
            </a:endParaRP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xmlns="" val="0"/>
              </a:ext>
            </a:extLst>
          </a:blip>
          <a:srcRect l="-15" t="7950" r="74399" b="11015"/>
          <a:stretch/>
        </p:blipFill>
        <p:spPr>
          <a:xfrm>
            <a:off x="8502935" y="281045"/>
            <a:ext cx="3403731" cy="6012000"/>
          </a:xfrm>
          <a:prstGeom prst="rect">
            <a:avLst/>
          </a:prstGeom>
        </p:spPr>
      </p:pic>
    </p:spTree>
    <p:extLst>
      <p:ext uri="{BB962C8B-B14F-4D97-AF65-F5344CB8AC3E}">
        <p14:creationId xmlns:p14="http://schemas.microsoft.com/office/powerpoint/2010/main" xmlns="" val="1886207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7720" y="1177483"/>
            <a:ext cx="6387918" cy="4524315"/>
          </a:xfrm>
          <a:prstGeom prst="rect">
            <a:avLst/>
          </a:prstGeom>
        </p:spPr>
        <p:txBody>
          <a:bodyPr wrap="square">
            <a:spAutoFit/>
          </a:bodyPr>
          <a:lstStyle/>
          <a:p>
            <a:pPr indent="447675" algn="just"/>
            <a:r>
              <a:rPr lang="en-US" sz="2400" dirty="0" smtClean="0"/>
              <a:t>The spores are released when the sporangium is mature and typically dry. </a:t>
            </a:r>
            <a:endParaRPr lang="en-US" sz="2400" dirty="0" smtClean="0"/>
          </a:p>
          <a:p>
            <a:pPr indent="447675" algn="just"/>
            <a:endParaRPr lang="en-US" sz="800" dirty="0" smtClean="0"/>
          </a:p>
          <a:p>
            <a:pPr indent="447675" algn="just"/>
            <a:r>
              <a:rPr lang="en-US" sz="2400" dirty="0" smtClean="0"/>
              <a:t>An </a:t>
            </a:r>
            <a:r>
              <a:rPr lang="en-US" sz="2400" dirty="0" smtClean="0">
                <a:solidFill>
                  <a:schemeClr val="accent1">
                    <a:lumMod val="75000"/>
                  </a:schemeClr>
                </a:solidFill>
              </a:rPr>
              <a:t>operculum</a:t>
            </a:r>
            <a:r>
              <a:rPr lang="en-US" sz="2400" dirty="0" smtClean="0"/>
              <a:t>, at the apex of the sporangium, falls off to expose </a:t>
            </a:r>
            <a:r>
              <a:rPr lang="en-US" sz="2400" dirty="0" err="1" smtClean="0">
                <a:solidFill>
                  <a:schemeClr val="accent1">
                    <a:lumMod val="75000"/>
                  </a:schemeClr>
                </a:solidFill>
              </a:rPr>
              <a:t>peristome</a:t>
            </a:r>
            <a:r>
              <a:rPr lang="en-US" sz="2400" dirty="0" smtClean="0"/>
              <a:t> teeth that aid in the dispersal of spores. </a:t>
            </a:r>
            <a:endParaRPr lang="en-US" sz="2400" dirty="0" smtClean="0"/>
          </a:p>
          <a:p>
            <a:pPr indent="447675" algn="just"/>
            <a:endParaRPr lang="en-US" sz="800" dirty="0" smtClean="0"/>
          </a:p>
          <a:p>
            <a:pPr indent="447675" algn="just"/>
            <a:r>
              <a:rPr lang="en-US" sz="2400" dirty="0" err="1" smtClean="0">
                <a:solidFill>
                  <a:schemeClr val="accent1">
                    <a:lumMod val="75000"/>
                  </a:schemeClr>
                </a:solidFill>
              </a:rPr>
              <a:t>Peristome</a:t>
            </a:r>
            <a:r>
              <a:rPr lang="en-US" sz="2400" dirty="0" smtClean="0">
                <a:solidFill>
                  <a:schemeClr val="accent1">
                    <a:lumMod val="75000"/>
                  </a:schemeClr>
                </a:solidFill>
              </a:rPr>
              <a:t> teeth</a:t>
            </a:r>
            <a:r>
              <a:rPr lang="en-US" sz="2400" b="1" dirty="0" smtClean="0">
                <a:solidFill>
                  <a:schemeClr val="accent1">
                    <a:lumMod val="75000"/>
                  </a:schemeClr>
                </a:solidFill>
              </a:rPr>
              <a:t> </a:t>
            </a:r>
            <a:r>
              <a:rPr lang="en-US" sz="2400" dirty="0" smtClean="0"/>
              <a:t>arrangement and morphology aid in distinguishing certain taxonomic categories. </a:t>
            </a:r>
            <a:endParaRPr lang="en-US" sz="2400" dirty="0" smtClean="0"/>
          </a:p>
          <a:p>
            <a:pPr indent="447675" algn="just"/>
            <a:endParaRPr lang="en-US" sz="800" dirty="0" smtClean="0"/>
          </a:p>
          <a:p>
            <a:pPr indent="447675" algn="just"/>
            <a:r>
              <a:rPr lang="en-US" sz="2400" dirty="0" smtClean="0"/>
              <a:t>Finally</a:t>
            </a:r>
            <a:r>
              <a:rPr lang="en-US" sz="2400" dirty="0" smtClean="0"/>
              <a:t>, stomata are typically present on the walls of the sporangium.  Stomata aid in gas exchange and are also found on </a:t>
            </a:r>
            <a:r>
              <a:rPr lang="en-US" sz="2400" dirty="0" err="1" smtClean="0"/>
              <a:t>tracheophytes</a:t>
            </a:r>
            <a:r>
              <a:rPr lang="en-US" sz="2400" dirty="0" smtClean="0"/>
              <a:t>.</a:t>
            </a:r>
            <a:endParaRPr lang="ru-RU" sz="2400" dirty="0"/>
          </a:p>
        </p:txBody>
      </p:sp>
      <p:pic>
        <p:nvPicPr>
          <p:cNvPr id="6" name="Рисунок 5"/>
          <p:cNvPicPr>
            <a:picLocks noChangeAspect="1"/>
          </p:cNvPicPr>
          <p:nvPr/>
        </p:nvPicPr>
        <p:blipFill rotWithShape="1">
          <a:blip r:embed="rId2" cstate="print">
            <a:extLst>
              <a:ext uri="{28A0092B-C50C-407E-A947-70E740481C1C}">
                <a14:useLocalDpi xmlns:a14="http://schemas.microsoft.com/office/drawing/2010/main" xmlns="" val="0"/>
              </a:ext>
            </a:extLst>
          </a:blip>
          <a:srcRect l="28422" t="-2245" r="35301" b="-224"/>
          <a:stretch/>
        </p:blipFill>
        <p:spPr>
          <a:xfrm>
            <a:off x="7586655" y="224983"/>
            <a:ext cx="4132471" cy="6516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6616" y="1046988"/>
            <a:ext cx="11539728" cy="1938992"/>
          </a:xfrm>
          <a:prstGeom prst="rect">
            <a:avLst/>
          </a:prstGeom>
        </p:spPr>
        <p:txBody>
          <a:bodyPr wrap="square">
            <a:spAutoFit/>
          </a:bodyPr>
          <a:lstStyle/>
          <a:p>
            <a:pPr indent="442913" algn="just"/>
            <a:r>
              <a:rPr lang="en-US" sz="2400" dirty="0"/>
              <a:t>In the 2000 classification scheme the phylum </a:t>
            </a:r>
            <a:r>
              <a:rPr lang="en-US" sz="2400" dirty="0" err="1"/>
              <a:t>Bryophyta</a:t>
            </a:r>
            <a:r>
              <a:rPr lang="en-US" sz="2400" dirty="0"/>
              <a:t> </a:t>
            </a:r>
            <a:r>
              <a:rPr lang="en-US" sz="2400" dirty="0">
                <a:solidFill>
                  <a:schemeClr val="accent1">
                    <a:lumMod val="75000"/>
                  </a:schemeClr>
                </a:solidFill>
              </a:rPr>
              <a:t>is divided into six classes: </a:t>
            </a:r>
            <a:r>
              <a:rPr lang="en-US" sz="2400" dirty="0" err="1">
                <a:solidFill>
                  <a:schemeClr val="accent1">
                    <a:lumMod val="75000"/>
                  </a:schemeClr>
                </a:solidFill>
              </a:rPr>
              <a:t>Takakiopsida</a:t>
            </a:r>
            <a:r>
              <a:rPr lang="en-US" sz="2400" dirty="0">
                <a:solidFill>
                  <a:schemeClr val="accent1">
                    <a:lumMod val="75000"/>
                  </a:schemeClr>
                </a:solidFill>
              </a:rPr>
              <a:t>, </a:t>
            </a:r>
            <a:r>
              <a:rPr lang="en-US" sz="2400" dirty="0" err="1">
                <a:solidFill>
                  <a:schemeClr val="accent1">
                    <a:lumMod val="75000"/>
                  </a:schemeClr>
                </a:solidFill>
              </a:rPr>
              <a:t>Sphagnopsida</a:t>
            </a:r>
            <a:r>
              <a:rPr lang="en-US" sz="2400" dirty="0">
                <a:solidFill>
                  <a:schemeClr val="accent1">
                    <a:lumMod val="75000"/>
                  </a:schemeClr>
                </a:solidFill>
              </a:rPr>
              <a:t>, </a:t>
            </a:r>
            <a:r>
              <a:rPr lang="en-US" sz="2400" dirty="0" err="1">
                <a:solidFill>
                  <a:schemeClr val="accent1">
                    <a:lumMod val="75000"/>
                  </a:schemeClr>
                </a:solidFill>
              </a:rPr>
              <a:t>Andreaeopsida</a:t>
            </a:r>
            <a:r>
              <a:rPr lang="en-US" sz="2400" dirty="0">
                <a:solidFill>
                  <a:schemeClr val="accent1">
                    <a:lumMod val="75000"/>
                  </a:schemeClr>
                </a:solidFill>
              </a:rPr>
              <a:t>, </a:t>
            </a:r>
            <a:r>
              <a:rPr lang="en-US" sz="2400" dirty="0" err="1">
                <a:solidFill>
                  <a:schemeClr val="accent1">
                    <a:lumMod val="75000"/>
                  </a:schemeClr>
                </a:solidFill>
              </a:rPr>
              <a:t>Andreaeobryopsida</a:t>
            </a:r>
            <a:r>
              <a:rPr lang="en-US" sz="2400" dirty="0">
                <a:solidFill>
                  <a:schemeClr val="accent1">
                    <a:lumMod val="75000"/>
                  </a:schemeClr>
                </a:solidFill>
              </a:rPr>
              <a:t>, </a:t>
            </a:r>
            <a:r>
              <a:rPr lang="en-US" sz="2400" dirty="0" err="1">
                <a:solidFill>
                  <a:schemeClr val="accent1">
                    <a:lumMod val="75000"/>
                  </a:schemeClr>
                </a:solidFill>
              </a:rPr>
              <a:t>Polytrichopsida</a:t>
            </a:r>
            <a:r>
              <a:rPr lang="en-US" sz="2400" dirty="0">
                <a:solidFill>
                  <a:schemeClr val="accent1">
                    <a:lumMod val="75000"/>
                  </a:schemeClr>
                </a:solidFill>
              </a:rPr>
              <a:t> </a:t>
            </a:r>
            <a:r>
              <a:rPr lang="en-US" sz="2400" dirty="0"/>
              <a:t>and </a:t>
            </a:r>
            <a:r>
              <a:rPr lang="en-US" sz="2400" dirty="0" err="1">
                <a:solidFill>
                  <a:schemeClr val="accent1">
                    <a:lumMod val="75000"/>
                  </a:schemeClr>
                </a:solidFill>
              </a:rPr>
              <a:t>Bryopsida</a:t>
            </a:r>
            <a:r>
              <a:rPr lang="en-US" sz="2400" dirty="0" smtClean="0"/>
              <a:t>. </a:t>
            </a:r>
            <a:endParaRPr lang="en-US" sz="2400" dirty="0" smtClean="0"/>
          </a:p>
          <a:p>
            <a:pPr indent="442913" algn="just"/>
            <a:r>
              <a:rPr lang="en-US" sz="2400" dirty="0" smtClean="0"/>
              <a:t>The </a:t>
            </a:r>
            <a:r>
              <a:rPr lang="en-US" sz="2400" dirty="0"/>
              <a:t>most important are </a:t>
            </a:r>
            <a:r>
              <a:rPr lang="en-US" sz="2400" dirty="0" err="1">
                <a:solidFill>
                  <a:schemeClr val="accent1">
                    <a:lumMod val="75000"/>
                  </a:schemeClr>
                </a:solidFill>
              </a:rPr>
              <a:t>Sphagnopsida</a:t>
            </a:r>
            <a:r>
              <a:rPr lang="en-US" sz="2400" dirty="0">
                <a:solidFill>
                  <a:schemeClr val="accent1">
                    <a:lumMod val="75000"/>
                  </a:schemeClr>
                </a:solidFill>
              </a:rPr>
              <a:t> - peat mosses, </a:t>
            </a:r>
            <a:r>
              <a:rPr lang="en-US" sz="2400" dirty="0" err="1">
                <a:solidFill>
                  <a:schemeClr val="accent1">
                    <a:lumMod val="75000"/>
                  </a:schemeClr>
                </a:solidFill>
              </a:rPr>
              <a:t>Polytrichopsida</a:t>
            </a:r>
            <a:r>
              <a:rPr lang="en-US" sz="2400" dirty="0">
                <a:solidFill>
                  <a:schemeClr val="accent1">
                    <a:lumMod val="75000"/>
                  </a:schemeClr>
                </a:solidFill>
              </a:rPr>
              <a:t>—hair cap mosses, and </a:t>
            </a:r>
            <a:r>
              <a:rPr lang="en-US" sz="2400" dirty="0" err="1">
                <a:solidFill>
                  <a:schemeClr val="accent1">
                    <a:lumMod val="75000"/>
                  </a:schemeClr>
                </a:solidFill>
              </a:rPr>
              <a:t>Bryopsida</a:t>
            </a:r>
            <a:r>
              <a:rPr lang="en-US" sz="2400" dirty="0">
                <a:solidFill>
                  <a:schemeClr val="accent1">
                    <a:lumMod val="75000"/>
                  </a:schemeClr>
                </a:solidFill>
              </a:rPr>
              <a:t>—green mosses. </a:t>
            </a:r>
            <a:endParaRPr lang="ru-RU" sz="2400" dirty="0">
              <a:solidFill>
                <a:schemeClr val="accent1">
                  <a:lumMod val="75000"/>
                </a:schemeClr>
              </a:solidFill>
            </a:endParaRPr>
          </a:p>
        </p:txBody>
      </p:sp>
      <p:sp>
        <p:nvSpPr>
          <p:cNvPr id="3" name="Прямоугольник 2"/>
          <p:cNvSpPr/>
          <p:nvPr/>
        </p:nvSpPr>
        <p:spPr>
          <a:xfrm>
            <a:off x="670032" y="244531"/>
            <a:ext cx="3554948" cy="523220"/>
          </a:xfrm>
          <a:prstGeom prst="rect">
            <a:avLst/>
          </a:prstGeom>
        </p:spPr>
        <p:txBody>
          <a:bodyPr wrap="none">
            <a:spAutoFit/>
          </a:bodyPr>
          <a:lstStyle/>
          <a:p>
            <a:r>
              <a:rPr lang="en-US" sz="2800" u="sng" dirty="0">
                <a:hlinkClick r:id="rId2"/>
              </a:rPr>
              <a:t>MOSS CLASSIFICATION</a:t>
            </a:r>
            <a:endParaRPr lang="ru-RU" sz="2800" u="sng" dirty="0"/>
          </a:p>
        </p:txBody>
      </p:sp>
      <p:pic>
        <p:nvPicPr>
          <p:cNvPr id="4" name="Picture 3" descr="C:\Users\ADM\Documents\Karime\2018\Lectures\Anatomy and morphology of plant\Additional materials\Mosses and other\Sphagnum.jpg"/>
          <p:cNvPicPr>
            <a:picLocks noChangeAspect="1" noChangeArrowheads="1"/>
          </p:cNvPicPr>
          <p:nvPr/>
        </p:nvPicPr>
        <p:blipFill>
          <a:blip r:embed="rId3" cstate="print"/>
          <a:srcRect b="8908"/>
          <a:stretch>
            <a:fillRect/>
          </a:stretch>
        </p:blipFill>
        <p:spPr bwMode="auto">
          <a:xfrm>
            <a:off x="192024" y="3597675"/>
            <a:ext cx="3859277" cy="2880000"/>
          </a:xfrm>
          <a:prstGeom prst="rect">
            <a:avLst/>
          </a:prstGeom>
          <a:noFill/>
        </p:spPr>
      </p:pic>
      <p:pic>
        <p:nvPicPr>
          <p:cNvPr id="5" name="Picture 4" descr="C:\Users\ADM\Documents\Karime\2018\Lectures\Anatomy and morphology of plant\Additional materials\Mosses and other\Polytrichum-commune-var-commune-Photo-by-David-Holyoak.png"/>
          <p:cNvPicPr>
            <a:picLocks noChangeAspect="1" noChangeArrowheads="1"/>
          </p:cNvPicPr>
          <p:nvPr/>
        </p:nvPicPr>
        <p:blipFill>
          <a:blip r:embed="rId4" cstate="print"/>
          <a:srcRect/>
          <a:stretch>
            <a:fillRect/>
          </a:stretch>
        </p:blipFill>
        <p:spPr bwMode="auto">
          <a:xfrm>
            <a:off x="4192097" y="3129849"/>
            <a:ext cx="3748308" cy="3060000"/>
          </a:xfrm>
          <a:prstGeom prst="rect">
            <a:avLst/>
          </a:prstGeom>
          <a:noFill/>
        </p:spPr>
      </p:pic>
      <p:pic>
        <p:nvPicPr>
          <p:cNvPr id="6" name="Picture 5" descr="C:\Users\ADM\Documents\Karime\2018\Lectures\Anatomy and morphology of plant\Additional materials\Mosses and other\4.jpg"/>
          <p:cNvPicPr>
            <a:picLocks noChangeAspect="1" noChangeArrowheads="1"/>
          </p:cNvPicPr>
          <p:nvPr/>
        </p:nvPicPr>
        <p:blipFill>
          <a:blip r:embed="rId5" cstate="print"/>
          <a:srcRect/>
          <a:stretch>
            <a:fillRect/>
          </a:stretch>
        </p:blipFill>
        <p:spPr bwMode="auto">
          <a:xfrm>
            <a:off x="8081201" y="2765488"/>
            <a:ext cx="3825231" cy="2880000"/>
          </a:xfrm>
          <a:prstGeom prst="rect">
            <a:avLst/>
          </a:prstGeom>
          <a:noFill/>
        </p:spPr>
      </p:pic>
      <p:sp>
        <p:nvSpPr>
          <p:cNvPr id="7" name="Прямоугольник 6"/>
          <p:cNvSpPr/>
          <p:nvPr/>
        </p:nvSpPr>
        <p:spPr>
          <a:xfrm>
            <a:off x="1190633" y="6457890"/>
            <a:ext cx="1317990" cy="400110"/>
          </a:xfrm>
          <a:prstGeom prst="rect">
            <a:avLst/>
          </a:prstGeom>
        </p:spPr>
        <p:txBody>
          <a:bodyPr wrap="none">
            <a:spAutoFit/>
          </a:bodyPr>
          <a:lstStyle/>
          <a:p>
            <a:r>
              <a:rPr lang="en-US" sz="2000" b="1" i="1" dirty="0" smtClean="0"/>
              <a:t>Sphagnum</a:t>
            </a:r>
            <a:endParaRPr lang="ru-RU" sz="2000" i="1" dirty="0"/>
          </a:p>
        </p:txBody>
      </p:sp>
      <p:sp>
        <p:nvSpPr>
          <p:cNvPr id="8" name="Прямоугольник 7"/>
          <p:cNvSpPr/>
          <p:nvPr/>
        </p:nvSpPr>
        <p:spPr>
          <a:xfrm>
            <a:off x="5410381" y="6247578"/>
            <a:ext cx="1457835" cy="400110"/>
          </a:xfrm>
          <a:prstGeom prst="rect">
            <a:avLst/>
          </a:prstGeom>
        </p:spPr>
        <p:txBody>
          <a:bodyPr wrap="none">
            <a:spAutoFit/>
          </a:bodyPr>
          <a:lstStyle/>
          <a:p>
            <a:r>
              <a:rPr lang="en-US" sz="2000" b="1" i="1" dirty="0" err="1" smtClean="0"/>
              <a:t>Polytrichum</a:t>
            </a:r>
            <a:endParaRPr lang="ru-RU" sz="2000" dirty="0"/>
          </a:p>
        </p:txBody>
      </p:sp>
      <p:sp>
        <p:nvSpPr>
          <p:cNvPr id="9" name="Прямоугольник 8"/>
          <p:cNvSpPr/>
          <p:nvPr/>
        </p:nvSpPr>
        <p:spPr>
          <a:xfrm>
            <a:off x="9560701" y="5784580"/>
            <a:ext cx="1244571" cy="400110"/>
          </a:xfrm>
          <a:prstGeom prst="rect">
            <a:avLst/>
          </a:prstGeom>
        </p:spPr>
        <p:txBody>
          <a:bodyPr wrap="none">
            <a:spAutoFit/>
          </a:bodyPr>
          <a:lstStyle/>
          <a:p>
            <a:r>
              <a:rPr lang="en-US" sz="2000" b="1" dirty="0" err="1" smtClean="0"/>
              <a:t>Bryopsida</a:t>
            </a:r>
            <a:endParaRPr lang="ru-RU" sz="2000" dirty="0"/>
          </a:p>
        </p:txBody>
      </p:sp>
    </p:spTree>
    <p:extLst>
      <p:ext uri="{BB962C8B-B14F-4D97-AF65-F5344CB8AC3E}">
        <p14:creationId xmlns:p14="http://schemas.microsoft.com/office/powerpoint/2010/main" xmlns="" val="2493924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9497" y="141967"/>
            <a:ext cx="5907024"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smtClean="0">
                <a:ln>
                  <a:noFill/>
                </a:ln>
                <a:solidFill>
                  <a:schemeClr val="accent1">
                    <a:lumMod val="75000"/>
                  </a:schemeClr>
                </a:solidFill>
                <a:effectLst/>
                <a:ea typeface="MS Mincho" pitchFamily="49" charset="-128"/>
                <a:cs typeface="Arial" pitchFamily="34" charset="0"/>
              </a:rPr>
              <a:t>Class </a:t>
            </a:r>
            <a:r>
              <a:rPr kumimoji="0" lang="en-US" sz="2800" i="0" u="none" strike="noStrike" cap="none" normalizeH="0" baseline="0" dirty="0" err="1" smtClean="0">
                <a:ln>
                  <a:noFill/>
                </a:ln>
                <a:solidFill>
                  <a:schemeClr val="accent1">
                    <a:lumMod val="75000"/>
                  </a:schemeClr>
                </a:solidFill>
                <a:effectLst/>
                <a:ea typeface="MS Mincho" pitchFamily="49" charset="-128"/>
                <a:cs typeface="Arial" pitchFamily="34" charset="0"/>
              </a:rPr>
              <a:t>Polytrichopsida</a:t>
            </a:r>
            <a:endParaRPr kumimoji="0" lang="en-US" sz="2800" i="0" u="none" strike="noStrike" cap="none" normalizeH="0" baseline="0" dirty="0" smtClean="0">
              <a:ln>
                <a:noFill/>
              </a:ln>
              <a:solidFill>
                <a:schemeClr val="accent1">
                  <a:lumMod val="75000"/>
                </a:schemeClr>
              </a:solidFill>
              <a:effectLst/>
              <a:cs typeface="Arial" pitchFamily="34" charset="0"/>
            </a:endParaRPr>
          </a:p>
          <a:p>
            <a:pPr marL="361950" marR="0" lvl="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accent1">
                    <a:lumMod val="75000"/>
                  </a:schemeClr>
                </a:solidFill>
                <a:effectLst/>
                <a:ea typeface="MS Mincho" pitchFamily="49" charset="-128"/>
                <a:cs typeface="Arial" pitchFamily="34" charset="0"/>
              </a:rPr>
              <a:t>Order </a:t>
            </a:r>
            <a:r>
              <a:rPr kumimoji="0" lang="en-US" sz="2400" i="0" u="none" strike="noStrike" cap="none" normalizeH="0" baseline="0" dirty="0" err="1" smtClean="0">
                <a:ln>
                  <a:noFill/>
                </a:ln>
                <a:solidFill>
                  <a:schemeClr val="accent1">
                    <a:lumMod val="75000"/>
                  </a:schemeClr>
                </a:solidFill>
                <a:effectLst/>
                <a:ea typeface="MS Mincho" pitchFamily="49" charset="-128"/>
                <a:cs typeface="Arial" pitchFamily="34" charset="0"/>
              </a:rPr>
              <a:t>Polytrichales</a:t>
            </a:r>
            <a:endParaRPr kumimoji="0" lang="en-US" sz="2400" i="0" u="none" strike="noStrike" cap="none" normalizeH="0" baseline="0" dirty="0" smtClean="0">
              <a:ln>
                <a:noFill/>
              </a:ln>
              <a:solidFill>
                <a:schemeClr val="accent1">
                  <a:lumMod val="75000"/>
                </a:schemeClr>
              </a:solidFill>
              <a:effectLst/>
              <a:cs typeface="Arial" pitchFamily="34" charset="0"/>
            </a:endParaRPr>
          </a:p>
          <a:p>
            <a:pPr marL="714375" marR="0" lvl="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accent1">
                    <a:lumMod val="75000"/>
                  </a:schemeClr>
                </a:solidFill>
                <a:effectLst/>
                <a:ea typeface="MS Mincho" pitchFamily="49" charset="-128"/>
                <a:cs typeface="Arial" pitchFamily="34" charset="0"/>
              </a:rPr>
              <a:t>Family </a:t>
            </a:r>
            <a:r>
              <a:rPr kumimoji="0" lang="en-US" sz="2400" i="0" u="none" strike="noStrike" cap="none" normalizeH="0" baseline="0" dirty="0" err="1" smtClean="0">
                <a:ln>
                  <a:noFill/>
                </a:ln>
                <a:solidFill>
                  <a:schemeClr val="accent1">
                    <a:lumMod val="75000"/>
                  </a:schemeClr>
                </a:solidFill>
                <a:effectLst/>
                <a:ea typeface="MS Mincho" pitchFamily="49" charset="-128"/>
                <a:cs typeface="Arial" pitchFamily="34" charset="0"/>
              </a:rPr>
              <a:t>Polytrichaceae</a:t>
            </a:r>
            <a:r>
              <a:rPr kumimoji="0" lang="en-US" sz="2400" i="0" u="none" strike="noStrike" cap="none" normalizeH="0" baseline="0" dirty="0" smtClean="0">
                <a:ln>
                  <a:noFill/>
                </a:ln>
                <a:solidFill>
                  <a:schemeClr val="accent1">
                    <a:lumMod val="75000"/>
                  </a:schemeClr>
                </a:solidFill>
                <a:effectLst/>
                <a:ea typeface="MS Mincho" pitchFamily="49" charset="-128"/>
                <a:cs typeface="Arial" pitchFamily="34" charset="0"/>
              </a:rPr>
              <a:t> </a:t>
            </a:r>
          </a:p>
          <a:p>
            <a:pPr marL="990600" lvl="0" eaLnBrk="0" fontAlgn="base" hangingPunct="0">
              <a:spcBef>
                <a:spcPct val="0"/>
              </a:spcBef>
              <a:spcAft>
                <a:spcPct val="0"/>
              </a:spcAft>
            </a:pPr>
            <a:r>
              <a:rPr lang="en-US" sz="2400" dirty="0" smtClean="0">
                <a:solidFill>
                  <a:schemeClr val="accent1">
                    <a:lumMod val="75000"/>
                  </a:schemeClr>
                </a:solidFill>
              </a:rPr>
              <a:t>Genus </a:t>
            </a:r>
            <a:r>
              <a:rPr kumimoji="0" lang="en-US" sz="2400" i="1" u="none" strike="noStrike" cap="none" normalizeH="0" baseline="0" dirty="0" err="1" smtClean="0">
                <a:ln>
                  <a:noFill/>
                </a:ln>
                <a:solidFill>
                  <a:schemeClr val="accent1">
                    <a:lumMod val="75000"/>
                  </a:schemeClr>
                </a:solidFill>
                <a:effectLst/>
                <a:ea typeface="MS Mincho" pitchFamily="49" charset="-128"/>
                <a:cs typeface="Arial" pitchFamily="34" charset="0"/>
              </a:rPr>
              <a:t>Polytrichum</a:t>
            </a:r>
            <a:endParaRPr kumimoji="0" lang="en-US" sz="2400" i="0" u="none" strike="noStrike" cap="none" normalizeH="0" baseline="0" dirty="0" smtClean="0">
              <a:ln>
                <a:noFill/>
              </a:ln>
              <a:solidFill>
                <a:schemeClr val="accent1">
                  <a:lumMod val="75000"/>
                </a:schemeClr>
              </a:solidFill>
              <a:effectLst/>
              <a:cs typeface="Arial" pitchFamily="34" charset="0"/>
            </a:endParaRPr>
          </a:p>
        </p:txBody>
      </p:sp>
      <p:sp>
        <p:nvSpPr>
          <p:cNvPr id="3" name="Прямоугольник 2"/>
          <p:cNvSpPr/>
          <p:nvPr/>
        </p:nvSpPr>
        <p:spPr>
          <a:xfrm>
            <a:off x="393192" y="1795653"/>
            <a:ext cx="11594592" cy="830997"/>
          </a:xfrm>
          <a:prstGeom prst="rect">
            <a:avLst/>
          </a:prstGeom>
        </p:spPr>
        <p:txBody>
          <a:bodyPr wrap="square">
            <a:spAutoFit/>
          </a:bodyPr>
          <a:lstStyle/>
          <a:p>
            <a:pPr indent="357188" algn="just"/>
            <a:r>
              <a:rPr lang="en-US" sz="2400" i="1" dirty="0" err="1" smtClean="0">
                <a:solidFill>
                  <a:schemeClr val="accent1">
                    <a:lumMod val="75000"/>
                  </a:schemeClr>
                </a:solidFill>
              </a:rPr>
              <a:t>Polytrichum</a:t>
            </a:r>
            <a:r>
              <a:rPr lang="en-US" sz="2400" i="1" dirty="0" smtClean="0">
                <a:solidFill>
                  <a:schemeClr val="accent1">
                    <a:lumMod val="75000"/>
                  </a:schemeClr>
                </a:solidFill>
              </a:rPr>
              <a:t> commune </a:t>
            </a:r>
            <a:r>
              <a:rPr lang="en-US" sz="2400" dirty="0" smtClean="0"/>
              <a:t>is dark green in </a:t>
            </a:r>
            <a:r>
              <a:rPr lang="en-US" sz="2400" dirty="0" err="1" smtClean="0"/>
              <a:t>colour</a:t>
            </a:r>
            <a:r>
              <a:rPr lang="en-US" sz="2400" dirty="0" smtClean="0"/>
              <a:t>, but becomes brownish with age. The stems can occur in either loose or quite dense tufts, often forming extensive colonies. </a:t>
            </a:r>
            <a:endParaRPr lang="ru-RU" sz="2400" dirty="0"/>
          </a:p>
        </p:txBody>
      </p:sp>
      <p:sp>
        <p:nvSpPr>
          <p:cNvPr id="4" name="Прямоугольник 3"/>
          <p:cNvSpPr/>
          <p:nvPr/>
        </p:nvSpPr>
        <p:spPr>
          <a:xfrm>
            <a:off x="457581" y="2643759"/>
            <a:ext cx="6288024" cy="3785652"/>
          </a:xfrm>
          <a:prstGeom prst="rect">
            <a:avLst/>
          </a:prstGeom>
        </p:spPr>
        <p:txBody>
          <a:bodyPr wrap="square">
            <a:spAutoFit/>
          </a:bodyPr>
          <a:lstStyle/>
          <a:p>
            <a:pPr indent="357188" algn="just"/>
            <a:r>
              <a:rPr lang="en-US" sz="2400" dirty="0" smtClean="0"/>
              <a:t>The stems are most typically found at lengths of 5 to 10 cm, but can be as short as 2 cm or as long as 70 cm. </a:t>
            </a:r>
            <a:endParaRPr lang="en-US" sz="2400" dirty="0" smtClean="0"/>
          </a:p>
          <a:p>
            <a:pPr indent="357188" algn="just"/>
            <a:r>
              <a:rPr lang="en-US" sz="2400" dirty="0" smtClean="0"/>
              <a:t>They </a:t>
            </a:r>
            <a:r>
              <a:rPr lang="en-US" sz="2400" dirty="0" smtClean="0"/>
              <a:t>range from erect to decumbent (i.e. reclining) and are usually </a:t>
            </a:r>
            <a:r>
              <a:rPr lang="en-US" sz="2400" dirty="0" err="1" smtClean="0"/>
              <a:t>unbranched</a:t>
            </a:r>
            <a:r>
              <a:rPr lang="en-US" sz="2400" dirty="0" smtClean="0"/>
              <a:t>. The leaves occur densely to rather distantly, and bracts are present proximally. </a:t>
            </a:r>
            <a:endParaRPr lang="en-US" sz="2400" dirty="0" smtClean="0"/>
          </a:p>
          <a:p>
            <a:pPr indent="357188" algn="just"/>
            <a:r>
              <a:rPr lang="en-US" sz="2400" dirty="0" smtClean="0"/>
              <a:t>The </a:t>
            </a:r>
            <a:r>
              <a:rPr lang="en-US" sz="2400" dirty="0" smtClean="0"/>
              <a:t>reddish brown or dark green </a:t>
            </a:r>
            <a:r>
              <a:rPr lang="en-US" sz="2400" dirty="0" err="1" smtClean="0"/>
              <a:t>phyllids</a:t>
            </a:r>
            <a:r>
              <a:rPr lang="en-US" sz="2400" dirty="0" smtClean="0"/>
              <a:t> (leaves), often 12 mm long, have sheathed bases and pointed tips.</a:t>
            </a:r>
            <a:endParaRPr lang="en-US" sz="2400" dirty="0" smtClean="0"/>
          </a:p>
        </p:txBody>
      </p:sp>
      <p:pic>
        <p:nvPicPr>
          <p:cNvPr id="5" name="Picture 2" descr="C:\Users\ADM\Documents\Karime\2018\Lectures\Anatomy and morphology of plant\Additional materials\Mosses and other\Polytrichum_commune.jpeg"/>
          <p:cNvPicPr>
            <a:picLocks noChangeAspect="1" noChangeArrowheads="1"/>
          </p:cNvPicPr>
          <p:nvPr/>
        </p:nvPicPr>
        <p:blipFill>
          <a:blip r:embed="rId2" cstate="print"/>
          <a:srcRect/>
          <a:stretch>
            <a:fillRect/>
          </a:stretch>
        </p:blipFill>
        <p:spPr bwMode="auto">
          <a:xfrm>
            <a:off x="6999224" y="2609088"/>
            <a:ext cx="4944000" cy="3708000"/>
          </a:xfrm>
          <a:prstGeom prst="rect">
            <a:avLst/>
          </a:prstGeom>
          <a:noFill/>
        </p:spPr>
      </p:pic>
      <p:sp>
        <p:nvSpPr>
          <p:cNvPr id="6" name="Прямоугольник 5"/>
          <p:cNvSpPr/>
          <p:nvPr/>
        </p:nvSpPr>
        <p:spPr>
          <a:xfrm>
            <a:off x="8470228" y="6338287"/>
            <a:ext cx="2620846" cy="400110"/>
          </a:xfrm>
          <a:prstGeom prst="rect">
            <a:avLst/>
          </a:prstGeom>
        </p:spPr>
        <p:txBody>
          <a:bodyPr wrap="none">
            <a:spAutoFit/>
          </a:bodyPr>
          <a:lstStyle/>
          <a:p>
            <a:r>
              <a:rPr lang="en-US" sz="2000" b="1" i="1" dirty="0" err="1" smtClean="0"/>
              <a:t>Polytrichum</a:t>
            </a:r>
            <a:r>
              <a:rPr lang="en-US" sz="2000" b="1" i="1" dirty="0" smtClean="0"/>
              <a:t> commune </a:t>
            </a: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38328" y="462788"/>
            <a:ext cx="11585448" cy="1164463"/>
          </a:xfrm>
        </p:spPr>
        <p:txBody>
          <a:bodyPr>
            <a:noAutofit/>
          </a:bodyPr>
          <a:lstStyle/>
          <a:p>
            <a:pPr marL="0" indent="357188" algn="just">
              <a:lnSpc>
                <a:spcPct val="100000"/>
              </a:lnSpc>
              <a:spcBef>
                <a:spcPts val="0"/>
              </a:spcBef>
              <a:buNone/>
            </a:pPr>
            <a:r>
              <a:rPr lang="en-US" sz="2400" dirty="0" smtClean="0"/>
              <a:t>Male and female reproductive organs are borne on separate plants. The top of the male shoot forms a flowerlike structure each year, and elongation of the shoot results in a series of “flowers” over a period of several years. </a:t>
            </a:r>
          </a:p>
          <a:p>
            <a:pPr marL="0" indent="357188" algn="just">
              <a:lnSpc>
                <a:spcPct val="100000"/>
              </a:lnSpc>
              <a:spcBef>
                <a:spcPts val="0"/>
              </a:spcBef>
              <a:buNone/>
            </a:pPr>
            <a:r>
              <a:rPr lang="en-US" sz="2400" dirty="0" smtClean="0"/>
              <a:t> </a:t>
            </a:r>
            <a:endParaRPr lang="ru-RU" sz="2400" dirty="0"/>
          </a:p>
        </p:txBody>
      </p:sp>
      <p:pic>
        <p:nvPicPr>
          <p:cNvPr id="13314" name="Picture 2" descr="C:\Users\ADM\Documents\Karime\2018\Lectures\Anatomy and morphology of plant\Additional materials\Mosses and other\p.commune-sporangium-300x273.jpg"/>
          <p:cNvPicPr>
            <a:picLocks noChangeAspect="1" noChangeArrowheads="1"/>
          </p:cNvPicPr>
          <p:nvPr/>
        </p:nvPicPr>
        <p:blipFill>
          <a:blip r:embed="rId3" cstate="print">
            <a:lum bright="10000"/>
          </a:blip>
          <a:srcRect/>
          <a:stretch>
            <a:fillRect/>
          </a:stretch>
        </p:blipFill>
        <p:spPr bwMode="auto">
          <a:xfrm>
            <a:off x="7540069" y="1841319"/>
            <a:ext cx="4430752" cy="4032000"/>
          </a:xfrm>
          <a:prstGeom prst="rect">
            <a:avLst/>
          </a:prstGeom>
          <a:noFill/>
        </p:spPr>
      </p:pic>
      <p:sp>
        <p:nvSpPr>
          <p:cNvPr id="7" name="Прямоугольник 6"/>
          <p:cNvSpPr/>
          <p:nvPr/>
        </p:nvSpPr>
        <p:spPr>
          <a:xfrm>
            <a:off x="7917563" y="6051071"/>
            <a:ext cx="3788153" cy="400110"/>
          </a:xfrm>
          <a:prstGeom prst="rect">
            <a:avLst/>
          </a:prstGeom>
        </p:spPr>
        <p:txBody>
          <a:bodyPr wrap="none">
            <a:spAutoFit/>
          </a:bodyPr>
          <a:lstStyle/>
          <a:p>
            <a:r>
              <a:rPr lang="en-US" sz="2000" b="1" dirty="0" smtClean="0"/>
              <a:t>Capsule</a:t>
            </a:r>
            <a:r>
              <a:rPr lang="en-US" sz="2000" b="1" i="1" dirty="0" smtClean="0">
                <a:solidFill>
                  <a:schemeClr val="accent2"/>
                </a:solidFill>
              </a:rPr>
              <a:t> </a:t>
            </a:r>
            <a:r>
              <a:rPr lang="en-US" sz="2000" b="1" dirty="0" smtClean="0"/>
              <a:t>of</a:t>
            </a:r>
            <a:r>
              <a:rPr lang="en-US" sz="2000" b="1" i="1" dirty="0" smtClean="0"/>
              <a:t> </a:t>
            </a:r>
            <a:r>
              <a:rPr lang="en-US" sz="2000" b="1" i="1" dirty="0" err="1" smtClean="0"/>
              <a:t>Polytrichum</a:t>
            </a:r>
            <a:r>
              <a:rPr lang="en-US" sz="2000" b="1" i="1" dirty="0" smtClean="0"/>
              <a:t> commune </a:t>
            </a:r>
            <a:endParaRPr lang="ru-RU" sz="2000" dirty="0"/>
          </a:p>
        </p:txBody>
      </p:sp>
      <p:sp>
        <p:nvSpPr>
          <p:cNvPr id="8" name="Прямоугольник 7"/>
          <p:cNvSpPr/>
          <p:nvPr/>
        </p:nvSpPr>
        <p:spPr>
          <a:xfrm>
            <a:off x="490291" y="1943620"/>
            <a:ext cx="6853483" cy="4401205"/>
          </a:xfrm>
          <a:prstGeom prst="rect">
            <a:avLst/>
          </a:prstGeom>
        </p:spPr>
        <p:txBody>
          <a:bodyPr wrap="square">
            <a:spAutoFit/>
          </a:bodyPr>
          <a:lstStyle/>
          <a:p>
            <a:pPr indent="357188" algn="just"/>
            <a:r>
              <a:rPr lang="en-US" sz="2400" dirty="0" smtClean="0"/>
              <a:t>The </a:t>
            </a:r>
            <a:r>
              <a:rPr lang="en-US" sz="2400" dirty="0" err="1" smtClean="0"/>
              <a:t>sporophyte</a:t>
            </a:r>
            <a:r>
              <a:rPr lang="en-US" sz="2400" dirty="0" smtClean="0"/>
              <a:t> terminates in an expanded </a:t>
            </a:r>
            <a:r>
              <a:rPr lang="en-US" sz="2400" dirty="0" smtClean="0">
                <a:solidFill>
                  <a:schemeClr val="accent1">
                    <a:lumMod val="75000"/>
                  </a:schemeClr>
                </a:solidFill>
              </a:rPr>
              <a:t>sporangium</a:t>
            </a:r>
            <a:r>
              <a:rPr lang="en-US" sz="2400" dirty="0" smtClean="0">
                <a:solidFill>
                  <a:schemeClr val="accent2"/>
                </a:solidFill>
              </a:rPr>
              <a:t> </a:t>
            </a:r>
            <a:r>
              <a:rPr lang="en-US" sz="2400" dirty="0" smtClean="0"/>
              <a:t>(</a:t>
            </a:r>
            <a:r>
              <a:rPr lang="en-US" sz="2400" dirty="0" smtClean="0">
                <a:solidFill>
                  <a:schemeClr val="accent1">
                    <a:lumMod val="75000"/>
                  </a:schemeClr>
                </a:solidFill>
              </a:rPr>
              <a:t>capsule</a:t>
            </a:r>
            <a:r>
              <a:rPr lang="en-US" sz="2400" dirty="0" smtClean="0"/>
              <a:t>), </a:t>
            </a:r>
            <a:r>
              <a:rPr lang="en-US" sz="2400" dirty="0" smtClean="0"/>
              <a:t>a specialized organ where meiosis occurs, producing spores. </a:t>
            </a:r>
            <a:r>
              <a:rPr lang="en-US" sz="2400" dirty="0" smtClean="0"/>
              <a:t>The capsules of </a:t>
            </a:r>
            <a:r>
              <a:rPr lang="en-US" sz="2400" dirty="0" err="1" smtClean="0"/>
              <a:t>Polytrichum</a:t>
            </a:r>
            <a:r>
              <a:rPr lang="en-US" sz="2400" dirty="0" smtClean="0"/>
              <a:t> commune are box shaped. </a:t>
            </a:r>
            <a:endParaRPr lang="en-US" sz="2400" dirty="0" smtClean="0"/>
          </a:p>
          <a:p>
            <a:pPr indent="357188" algn="just"/>
            <a:endParaRPr lang="en-US" sz="800" dirty="0" smtClean="0"/>
          </a:p>
          <a:p>
            <a:pPr indent="357188" algn="just"/>
            <a:r>
              <a:rPr lang="en-US" sz="2400" dirty="0" smtClean="0"/>
              <a:t>Most </a:t>
            </a:r>
            <a:r>
              <a:rPr lang="en-US" sz="2400" dirty="0" smtClean="0"/>
              <a:t>moss sporangia have </a:t>
            </a:r>
            <a:r>
              <a:rPr lang="en-US" sz="2400" dirty="0" smtClean="0">
                <a:solidFill>
                  <a:schemeClr val="accent1">
                    <a:lumMod val="75000"/>
                  </a:schemeClr>
                </a:solidFill>
              </a:rPr>
              <a:t>teeth-like structures, called </a:t>
            </a:r>
            <a:r>
              <a:rPr lang="en-US" sz="2400" dirty="0" err="1" smtClean="0">
                <a:solidFill>
                  <a:schemeClr val="accent1">
                    <a:lumMod val="75000"/>
                  </a:schemeClr>
                </a:solidFill>
              </a:rPr>
              <a:t>peristome</a:t>
            </a:r>
            <a:r>
              <a:rPr lang="en-US" sz="2400" dirty="0" smtClean="0">
                <a:solidFill>
                  <a:schemeClr val="accent1">
                    <a:lumMod val="75000"/>
                  </a:schemeClr>
                </a:solidFill>
              </a:rPr>
              <a:t> teeth, </a:t>
            </a:r>
            <a:r>
              <a:rPr lang="en-US" sz="2400" dirty="0" smtClean="0"/>
              <a:t>(hygroscopic</a:t>
            </a:r>
            <a:r>
              <a:rPr lang="en-US" sz="2400" dirty="0" smtClean="0"/>
              <a:t>, opening and closing depending on atmospheric </a:t>
            </a:r>
            <a:r>
              <a:rPr lang="en-US" sz="2400" dirty="0" smtClean="0"/>
              <a:t>moisture), </a:t>
            </a:r>
            <a:r>
              <a:rPr lang="en-US" sz="2400" dirty="0" smtClean="0"/>
              <a:t>effecting spore dispersal in the process. </a:t>
            </a:r>
            <a:endParaRPr lang="en-US" sz="2400" dirty="0" smtClean="0"/>
          </a:p>
          <a:p>
            <a:pPr indent="357188" algn="just"/>
            <a:endParaRPr lang="en-US" sz="800" dirty="0" smtClean="0"/>
          </a:p>
          <a:p>
            <a:pPr indent="357188" algn="just"/>
            <a:r>
              <a:rPr lang="en-US" sz="2400" dirty="0" smtClean="0"/>
              <a:t>Each sporangium has </a:t>
            </a:r>
            <a:r>
              <a:rPr lang="en-US" sz="2400" dirty="0" smtClean="0"/>
              <a:t>a light-brown, </a:t>
            </a:r>
            <a:r>
              <a:rPr lang="en-US" sz="2400" dirty="0" err="1" smtClean="0"/>
              <a:t>hoodlike</a:t>
            </a:r>
            <a:r>
              <a:rPr lang="en-US" sz="2400" dirty="0" smtClean="0"/>
              <a:t> covering (</a:t>
            </a:r>
            <a:r>
              <a:rPr lang="en-US" sz="2400" dirty="0" err="1" smtClean="0">
                <a:solidFill>
                  <a:schemeClr val="accent1">
                    <a:lumMod val="75000"/>
                  </a:schemeClr>
                </a:solidFill>
              </a:rPr>
              <a:t>calyptra</a:t>
            </a:r>
            <a:r>
              <a:rPr lang="en-US" sz="2400" dirty="0" smtClean="0"/>
              <a:t>) with long hairs covering its surface. </a:t>
            </a:r>
            <a:endParaRPr lang="en-US" sz="2400"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cstate="print"/>
          <a:srcRect l="1543" r="1195" b="13585"/>
          <a:stretch>
            <a:fillRect/>
          </a:stretch>
        </p:blipFill>
        <p:spPr bwMode="auto">
          <a:xfrm>
            <a:off x="4026408" y="361950"/>
            <a:ext cx="8165592" cy="5724144"/>
          </a:xfrm>
          <a:prstGeom prst="rect">
            <a:avLst/>
          </a:prstGeom>
          <a:noFill/>
          <a:ln w="9525">
            <a:noFill/>
            <a:miter lim="800000"/>
            <a:headEnd/>
            <a:tailEnd/>
          </a:ln>
        </p:spPr>
      </p:pic>
      <p:sp>
        <p:nvSpPr>
          <p:cNvPr id="3" name="Прямоугольник 2"/>
          <p:cNvSpPr/>
          <p:nvPr/>
        </p:nvSpPr>
        <p:spPr>
          <a:xfrm>
            <a:off x="283845" y="486990"/>
            <a:ext cx="3621024" cy="5970865"/>
          </a:xfrm>
          <a:prstGeom prst="rect">
            <a:avLst/>
          </a:prstGeom>
        </p:spPr>
        <p:txBody>
          <a:bodyPr wrap="square">
            <a:spAutoFit/>
          </a:bodyPr>
          <a:lstStyle/>
          <a:p>
            <a:pPr indent="357188" algn="just"/>
            <a:r>
              <a:rPr lang="en-US" sz="2000" b="1" dirty="0" smtClean="0">
                <a:solidFill>
                  <a:schemeClr val="accent1">
                    <a:lumMod val="75000"/>
                  </a:schemeClr>
                </a:solidFill>
              </a:rPr>
              <a:t>Life cycle</a:t>
            </a:r>
            <a:r>
              <a:rPr lang="en-US" sz="2000" dirty="0" smtClean="0"/>
              <a:t>: The alternation of generations cycle begins when the gametophyte germinates from a haploid spore and forms a </a:t>
            </a:r>
            <a:r>
              <a:rPr lang="en-US" sz="2200" dirty="0" err="1" smtClean="0"/>
              <a:t>protonema</a:t>
            </a:r>
            <a:r>
              <a:rPr lang="en-US" sz="2000" dirty="0" smtClean="0"/>
              <a:t>. Apical </a:t>
            </a:r>
            <a:r>
              <a:rPr lang="en-US" sz="2000" dirty="0" err="1" smtClean="0"/>
              <a:t>meristem</a:t>
            </a:r>
            <a:r>
              <a:rPr lang="en-US" sz="2000" dirty="0" smtClean="0"/>
              <a:t>-like cells divide and give rise to the gametophores. </a:t>
            </a:r>
          </a:p>
          <a:p>
            <a:pPr indent="357188" algn="just"/>
            <a:r>
              <a:rPr lang="en-US" sz="2000" dirty="0" smtClean="0"/>
              <a:t>The </a:t>
            </a:r>
            <a:r>
              <a:rPr lang="en-US" sz="2000" dirty="0" err="1" smtClean="0"/>
              <a:t>archegonium</a:t>
            </a:r>
            <a:r>
              <a:rPr lang="en-US" sz="2000" dirty="0" smtClean="0"/>
              <a:t> (female organ) and </a:t>
            </a:r>
            <a:r>
              <a:rPr lang="en-US" sz="2000" dirty="0" err="1" smtClean="0"/>
              <a:t>antheridium</a:t>
            </a:r>
            <a:r>
              <a:rPr lang="en-US" sz="2000" dirty="0" smtClean="0"/>
              <a:t> (male organ) develop on separate gametophores. </a:t>
            </a:r>
          </a:p>
          <a:p>
            <a:pPr indent="357188" algn="just"/>
            <a:r>
              <a:rPr lang="en-US" sz="2000" dirty="0" smtClean="0"/>
              <a:t>After fertilization, the zygote divides and grows into a </a:t>
            </a:r>
            <a:r>
              <a:rPr lang="en-US" sz="2000" dirty="0" err="1" smtClean="0"/>
              <a:t>sporophyte</a:t>
            </a:r>
            <a:r>
              <a:rPr lang="en-US" sz="2000" dirty="0" smtClean="0"/>
              <a:t>, which stays attached to the gametophyte. Spores released from the </a:t>
            </a:r>
            <a:r>
              <a:rPr lang="en-US" sz="2000" dirty="0" err="1" smtClean="0"/>
              <a:t>sporophyte</a:t>
            </a:r>
            <a:r>
              <a:rPr lang="en-US" sz="2000" dirty="0" smtClean="0"/>
              <a:t> germinate and produce gametophytes; the process begins again.</a:t>
            </a:r>
            <a:endParaRPr lang="ru-RU" sz="2000" dirty="0"/>
          </a:p>
        </p:txBody>
      </p:sp>
      <p:sp>
        <p:nvSpPr>
          <p:cNvPr id="4" name="Прямоугольник 3"/>
          <p:cNvSpPr/>
          <p:nvPr/>
        </p:nvSpPr>
        <p:spPr>
          <a:xfrm>
            <a:off x="5391366" y="6248019"/>
            <a:ext cx="4572470" cy="461665"/>
          </a:xfrm>
          <a:prstGeom prst="rect">
            <a:avLst/>
          </a:prstGeom>
        </p:spPr>
        <p:txBody>
          <a:bodyPr wrap="none">
            <a:spAutoFit/>
          </a:bodyPr>
          <a:lstStyle/>
          <a:p>
            <a:r>
              <a:rPr lang="en-US" sz="2400" dirty="0" smtClean="0"/>
              <a:t>Life cycle</a:t>
            </a:r>
            <a:r>
              <a:rPr lang="en-US" sz="2400" i="1" dirty="0" smtClean="0">
                <a:solidFill>
                  <a:schemeClr val="accent2"/>
                </a:solidFill>
              </a:rPr>
              <a:t> </a:t>
            </a:r>
            <a:r>
              <a:rPr lang="en-US" sz="2400" dirty="0" smtClean="0"/>
              <a:t>of </a:t>
            </a:r>
            <a:r>
              <a:rPr lang="en-US" sz="2400" i="1" dirty="0" err="1" smtClean="0"/>
              <a:t>Polytrichum</a:t>
            </a:r>
            <a:r>
              <a:rPr lang="en-US" sz="2400" i="1" dirty="0" smtClean="0"/>
              <a:t> commune </a:t>
            </a:r>
            <a:endParaRPr lang="ru-RU"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3192" y="133985"/>
            <a:ext cx="6400800" cy="1959991"/>
          </a:xfrm>
        </p:spPr>
        <p:txBody>
          <a:bodyPr>
            <a:noAutofit/>
          </a:bodyPr>
          <a:lstStyle/>
          <a:p>
            <a:pPr marL="0" indent="0" algn="just">
              <a:lnSpc>
                <a:spcPct val="100000"/>
              </a:lnSpc>
              <a:spcBef>
                <a:spcPts val="0"/>
              </a:spcBef>
              <a:buNone/>
            </a:pPr>
            <a:r>
              <a:rPr lang="en-US" dirty="0" smtClean="0">
                <a:solidFill>
                  <a:schemeClr val="accent1">
                    <a:lumMod val="75000"/>
                  </a:schemeClr>
                </a:solidFill>
              </a:rPr>
              <a:t>Class </a:t>
            </a:r>
            <a:r>
              <a:rPr lang="en-US" dirty="0" err="1" smtClean="0">
                <a:solidFill>
                  <a:schemeClr val="accent1">
                    <a:lumMod val="75000"/>
                  </a:schemeClr>
                </a:solidFill>
              </a:rPr>
              <a:t>Sphagnopsida</a:t>
            </a:r>
            <a:r>
              <a:rPr lang="en-US" dirty="0" smtClean="0">
                <a:solidFill>
                  <a:schemeClr val="accent1">
                    <a:lumMod val="75000"/>
                  </a:schemeClr>
                </a:solidFill>
              </a:rPr>
              <a:t> (Peat Mosses) </a:t>
            </a:r>
          </a:p>
          <a:p>
            <a:pPr marL="361950" indent="0">
              <a:lnSpc>
                <a:spcPct val="100000"/>
              </a:lnSpc>
              <a:spcBef>
                <a:spcPts val="0"/>
              </a:spcBef>
              <a:buNone/>
            </a:pPr>
            <a:r>
              <a:rPr lang="en-US" sz="2400" dirty="0" smtClean="0">
                <a:solidFill>
                  <a:schemeClr val="accent1">
                    <a:lumMod val="75000"/>
                  </a:schemeClr>
                </a:solidFill>
              </a:rPr>
              <a:t>Order </a:t>
            </a:r>
            <a:r>
              <a:rPr lang="en-US" sz="2400" dirty="0" err="1" smtClean="0">
                <a:solidFill>
                  <a:schemeClr val="accent1">
                    <a:lumMod val="75000"/>
                  </a:schemeClr>
                </a:solidFill>
              </a:rPr>
              <a:t>Sphagnales</a:t>
            </a:r>
            <a:endParaRPr lang="en-US" sz="2400" dirty="0" smtClean="0"/>
          </a:p>
          <a:p>
            <a:pPr marL="714375" indent="0">
              <a:lnSpc>
                <a:spcPct val="100000"/>
              </a:lnSpc>
              <a:spcBef>
                <a:spcPts val="0"/>
              </a:spcBef>
              <a:buNone/>
            </a:pPr>
            <a:r>
              <a:rPr lang="en-US" sz="2400" dirty="0" smtClean="0">
                <a:solidFill>
                  <a:schemeClr val="accent1">
                    <a:lumMod val="75000"/>
                  </a:schemeClr>
                </a:solidFill>
              </a:rPr>
              <a:t>Family </a:t>
            </a:r>
            <a:r>
              <a:rPr lang="en-US" sz="2400" dirty="0" err="1" smtClean="0">
                <a:solidFill>
                  <a:schemeClr val="accent1">
                    <a:lumMod val="75000"/>
                  </a:schemeClr>
                </a:solidFill>
              </a:rPr>
              <a:t>Sphagnaceae</a:t>
            </a:r>
            <a:r>
              <a:rPr lang="en-US" sz="2400" dirty="0" smtClean="0">
                <a:solidFill>
                  <a:schemeClr val="accent1">
                    <a:lumMod val="75000"/>
                  </a:schemeClr>
                </a:solidFill>
              </a:rPr>
              <a:t> </a:t>
            </a:r>
            <a:endParaRPr lang="en-US" sz="2400" dirty="0" smtClean="0"/>
          </a:p>
          <a:p>
            <a:pPr marL="1076325" indent="0">
              <a:lnSpc>
                <a:spcPct val="100000"/>
              </a:lnSpc>
              <a:spcBef>
                <a:spcPts val="0"/>
              </a:spcBef>
              <a:buNone/>
            </a:pPr>
            <a:r>
              <a:rPr lang="en-US" sz="2400" dirty="0" smtClean="0">
                <a:solidFill>
                  <a:schemeClr val="accent1">
                    <a:lumMod val="75000"/>
                  </a:schemeClr>
                </a:solidFill>
              </a:rPr>
              <a:t>Genus </a:t>
            </a:r>
            <a:r>
              <a:rPr lang="en-US" sz="2400" i="1" dirty="0" smtClean="0">
                <a:solidFill>
                  <a:schemeClr val="accent1">
                    <a:lumMod val="75000"/>
                  </a:schemeClr>
                </a:solidFill>
              </a:rPr>
              <a:t>Sphagnum</a:t>
            </a:r>
            <a:endParaRPr lang="en-US" sz="2400" dirty="0" smtClean="0"/>
          </a:p>
          <a:p>
            <a:pPr marL="1438275" indent="0">
              <a:lnSpc>
                <a:spcPct val="100000"/>
              </a:lnSpc>
              <a:spcBef>
                <a:spcPts val="0"/>
              </a:spcBef>
              <a:buNone/>
            </a:pPr>
            <a:r>
              <a:rPr lang="en-US" sz="2400" i="1" dirty="0" smtClean="0">
                <a:solidFill>
                  <a:schemeClr val="accent1">
                    <a:lumMod val="75000"/>
                  </a:schemeClr>
                </a:solidFill>
              </a:rPr>
              <a:t>Sphagnum</a:t>
            </a:r>
            <a:r>
              <a:rPr lang="en-US" sz="2400" dirty="0" smtClean="0">
                <a:solidFill>
                  <a:schemeClr val="accent1">
                    <a:lumMod val="75000"/>
                  </a:schemeClr>
                </a:solidFill>
              </a:rPr>
              <a:t> sp. (Peat Moss) </a:t>
            </a:r>
            <a:endParaRPr lang="en-US" sz="2400" dirty="0" smtClean="0"/>
          </a:p>
        </p:txBody>
      </p:sp>
      <p:pic>
        <p:nvPicPr>
          <p:cNvPr id="1027" name="Picture 3" descr="C:\Users\ADM\Documents\Karime\2018\Lectures\Anatomy and morphology of plant\Additional materials\Mosses and other\Sphagnum.flexuosum.jpg"/>
          <p:cNvPicPr>
            <a:picLocks noChangeAspect="1" noChangeArrowheads="1"/>
          </p:cNvPicPr>
          <p:nvPr/>
        </p:nvPicPr>
        <p:blipFill rotWithShape="1">
          <a:blip r:embed="rId2" cstate="print"/>
          <a:srcRect l="20836" t="11522" r="1453" b="110"/>
          <a:stretch/>
        </p:blipFill>
        <p:spPr bwMode="auto">
          <a:xfrm>
            <a:off x="7096836" y="1341726"/>
            <a:ext cx="4769573" cy="3600000"/>
          </a:xfrm>
          <a:prstGeom prst="rect">
            <a:avLst/>
          </a:prstGeom>
          <a:noFill/>
        </p:spPr>
      </p:pic>
      <p:sp>
        <p:nvSpPr>
          <p:cNvPr id="5" name="Прямоугольник 4"/>
          <p:cNvSpPr/>
          <p:nvPr/>
        </p:nvSpPr>
        <p:spPr>
          <a:xfrm>
            <a:off x="8760482" y="4989267"/>
            <a:ext cx="1944763" cy="461665"/>
          </a:xfrm>
          <a:prstGeom prst="rect">
            <a:avLst/>
          </a:prstGeom>
        </p:spPr>
        <p:txBody>
          <a:bodyPr wrap="none">
            <a:spAutoFit/>
          </a:bodyPr>
          <a:lstStyle/>
          <a:p>
            <a:r>
              <a:rPr lang="en-US" sz="2400" i="1" dirty="0" smtClean="0"/>
              <a:t>Sphagnum sp.</a:t>
            </a:r>
            <a:endParaRPr lang="ru-RU" sz="2000" dirty="0"/>
          </a:p>
        </p:txBody>
      </p:sp>
      <p:sp>
        <p:nvSpPr>
          <p:cNvPr id="8" name="Прямоугольник 7"/>
          <p:cNvSpPr/>
          <p:nvPr/>
        </p:nvSpPr>
        <p:spPr>
          <a:xfrm>
            <a:off x="396240" y="2248746"/>
            <a:ext cx="6251448" cy="3785652"/>
          </a:xfrm>
          <a:prstGeom prst="rect">
            <a:avLst/>
          </a:prstGeom>
        </p:spPr>
        <p:txBody>
          <a:bodyPr wrap="square">
            <a:spAutoFit/>
          </a:bodyPr>
          <a:lstStyle/>
          <a:p>
            <a:pPr indent="447675" algn="just"/>
            <a:r>
              <a:rPr lang="en-US" sz="2400" i="1" dirty="0" smtClean="0">
                <a:solidFill>
                  <a:schemeClr val="accent1">
                    <a:lumMod val="75000"/>
                  </a:schemeClr>
                </a:solidFill>
              </a:rPr>
              <a:t>Sphagnum is best known </a:t>
            </a:r>
            <a:r>
              <a:rPr lang="en-US" sz="2400" dirty="0" smtClean="0"/>
              <a:t>because of its formation of peat and use in horticulture. The class </a:t>
            </a:r>
            <a:r>
              <a:rPr lang="en-US" sz="2400" dirty="0" err="1" smtClean="0"/>
              <a:t>Sphagnopsida</a:t>
            </a:r>
            <a:r>
              <a:rPr lang="en-US" sz="2400" dirty="0" smtClean="0"/>
              <a:t> is distinguished by </a:t>
            </a:r>
            <a:r>
              <a:rPr lang="en-US" sz="2400" dirty="0" smtClean="0">
                <a:solidFill>
                  <a:schemeClr val="accent1">
                    <a:lumMod val="75000"/>
                  </a:schemeClr>
                </a:solidFill>
              </a:rPr>
              <a:t>leaves that are one cell thick and mostly possessing two </a:t>
            </a:r>
            <a:r>
              <a:rPr lang="en-US" sz="2400" dirty="0" smtClean="0"/>
              <a:t>types of cells – </a:t>
            </a:r>
            <a:r>
              <a:rPr lang="en-US" sz="2400" dirty="0" smtClean="0">
                <a:solidFill>
                  <a:schemeClr val="accent1">
                    <a:lumMod val="75000"/>
                  </a:schemeClr>
                </a:solidFill>
              </a:rPr>
              <a:t>photosynthetic cells that possess</a:t>
            </a:r>
            <a:r>
              <a:rPr lang="en-US" sz="2400" dirty="0" smtClean="0"/>
              <a:t> chloroplasts and that form a network arrangement, and </a:t>
            </a:r>
            <a:r>
              <a:rPr lang="en-US" sz="2400" dirty="0" smtClean="0">
                <a:solidFill>
                  <a:schemeClr val="accent1">
                    <a:lumMod val="75000"/>
                  </a:schemeClr>
                </a:solidFill>
              </a:rPr>
              <a:t>hyaline (colorless) cells that are dead at maturity, have one </a:t>
            </a:r>
            <a:r>
              <a:rPr lang="en-US" sz="2400" dirty="0" smtClean="0"/>
              <a:t>or more </a:t>
            </a:r>
            <a:r>
              <a:rPr lang="en-US" sz="2400" dirty="0" smtClean="0">
                <a:solidFill>
                  <a:schemeClr val="accent1">
                    <a:lumMod val="75000"/>
                  </a:schemeClr>
                </a:solidFill>
              </a:rPr>
              <a:t>pores (giving access to the environment), and hold </a:t>
            </a:r>
            <a:r>
              <a:rPr lang="en-US" sz="2400" dirty="0" smtClean="0"/>
              <a:t>water. </a:t>
            </a:r>
            <a:endParaRPr lang="ru-RU"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0392" y="1154430"/>
            <a:ext cx="10417683" cy="4216539"/>
          </a:xfrm>
          <a:prstGeom prst="rect">
            <a:avLst/>
          </a:prstGeom>
        </p:spPr>
        <p:txBody>
          <a:bodyPr wrap="square">
            <a:spAutoFit/>
          </a:bodyPr>
          <a:lstStyle/>
          <a:p>
            <a:pPr indent="447675" algn="just"/>
            <a:r>
              <a:rPr lang="en-US" sz="2800" dirty="0" smtClean="0">
                <a:solidFill>
                  <a:schemeClr val="accent1">
                    <a:lumMod val="75000"/>
                  </a:schemeClr>
                </a:solidFill>
              </a:rPr>
              <a:t>Bryophytes (mosses, hornworts, and liverworts) </a:t>
            </a:r>
            <a:r>
              <a:rPr lang="en-US" sz="2400" dirty="0" smtClean="0"/>
              <a:t>can be found in all ecosystems of earth.  The diversity increases at tropical and subtropical latitudes.   Another term commonly used for this group is </a:t>
            </a:r>
            <a:r>
              <a:rPr lang="en-US" sz="2400" dirty="0" smtClean="0">
                <a:solidFill>
                  <a:schemeClr val="accent1">
                    <a:lumMod val="75000"/>
                  </a:schemeClr>
                </a:solidFill>
              </a:rPr>
              <a:t>nonvascular plants</a:t>
            </a:r>
            <a:r>
              <a:rPr lang="en-US" sz="2400" dirty="0" smtClean="0"/>
              <a:t>.  Bryophytes lack xylem and phloem, the conductive tissues of vascular plants (=</a:t>
            </a:r>
            <a:r>
              <a:rPr lang="en-US" sz="2400" dirty="0" err="1" smtClean="0"/>
              <a:t>tracheophytes</a:t>
            </a:r>
            <a:r>
              <a:rPr lang="en-US" sz="2400" dirty="0" smtClean="0"/>
              <a:t>). </a:t>
            </a:r>
          </a:p>
          <a:p>
            <a:pPr indent="447675" algn="just"/>
            <a:r>
              <a:rPr lang="en-US" sz="2400" dirty="0" smtClean="0">
                <a:solidFill>
                  <a:schemeClr val="accent1">
                    <a:lumMod val="75000"/>
                  </a:schemeClr>
                </a:solidFill>
              </a:rPr>
              <a:t>All </a:t>
            </a:r>
            <a:r>
              <a:rPr lang="en-US" sz="2400" dirty="0" err="1" smtClean="0">
                <a:solidFill>
                  <a:schemeClr val="accent1">
                    <a:lumMod val="75000"/>
                  </a:schemeClr>
                </a:solidFill>
              </a:rPr>
              <a:t>embryophytes</a:t>
            </a:r>
            <a:r>
              <a:rPr lang="en-US" sz="2400" dirty="0" smtClean="0">
                <a:solidFill>
                  <a:schemeClr val="accent1">
                    <a:lumMod val="75000"/>
                  </a:schemeClr>
                </a:solidFill>
              </a:rPr>
              <a:t> have a life cycle </a:t>
            </a:r>
            <a:r>
              <a:rPr lang="en-US" sz="2400" dirty="0" smtClean="0"/>
              <a:t>that involves an alternation between </a:t>
            </a:r>
            <a:r>
              <a:rPr lang="en-US" sz="2400" dirty="0" err="1" smtClean="0">
                <a:solidFill>
                  <a:schemeClr val="accent1">
                    <a:lumMod val="75000"/>
                  </a:schemeClr>
                </a:solidFill>
              </a:rPr>
              <a:t>sporophyte</a:t>
            </a:r>
            <a:r>
              <a:rPr lang="en-US" sz="2400" dirty="0" smtClean="0">
                <a:solidFill>
                  <a:schemeClr val="accent1">
                    <a:lumMod val="75000"/>
                  </a:schemeClr>
                </a:solidFill>
              </a:rPr>
              <a:t> and  gametophyte generations</a:t>
            </a:r>
            <a:r>
              <a:rPr lang="en-US" sz="2400" dirty="0" smtClean="0"/>
              <a:t>.  </a:t>
            </a:r>
          </a:p>
          <a:p>
            <a:pPr indent="447675" algn="just"/>
            <a:r>
              <a:rPr lang="en-US" sz="2400" dirty="0" smtClean="0">
                <a:solidFill>
                  <a:schemeClr val="accent1">
                    <a:lumMod val="75000"/>
                  </a:schemeClr>
                </a:solidFill>
              </a:rPr>
              <a:t>In vascular plants </a:t>
            </a:r>
            <a:r>
              <a:rPr lang="en-US" sz="2400" dirty="0" smtClean="0"/>
              <a:t>it is </a:t>
            </a:r>
            <a:r>
              <a:rPr lang="en-US" sz="2400" dirty="0" smtClean="0">
                <a:solidFill>
                  <a:schemeClr val="accent1">
                    <a:lumMod val="75000"/>
                  </a:schemeClr>
                </a:solidFill>
              </a:rPr>
              <a:t>the </a:t>
            </a:r>
            <a:r>
              <a:rPr lang="en-US" sz="2400" dirty="0" err="1" smtClean="0">
                <a:solidFill>
                  <a:schemeClr val="accent1">
                    <a:lumMod val="75000"/>
                  </a:schemeClr>
                </a:solidFill>
              </a:rPr>
              <a:t>sporophyte</a:t>
            </a:r>
            <a:r>
              <a:rPr lang="en-US" sz="2400" dirty="0" smtClean="0">
                <a:solidFill>
                  <a:schemeClr val="accent1">
                    <a:lumMod val="75000"/>
                  </a:schemeClr>
                </a:solidFill>
              </a:rPr>
              <a:t> is the dominant</a:t>
            </a:r>
            <a:r>
              <a:rPr lang="en-US" sz="2400" dirty="0" smtClean="0"/>
              <a:t>, </a:t>
            </a:r>
            <a:r>
              <a:rPr lang="en-US" sz="2400" dirty="0" smtClean="0">
                <a:solidFill>
                  <a:schemeClr val="accent1">
                    <a:lumMod val="75000"/>
                  </a:schemeClr>
                </a:solidFill>
              </a:rPr>
              <a:t>obvious stage</a:t>
            </a:r>
            <a:r>
              <a:rPr lang="en-US" sz="2400" dirty="0" smtClean="0"/>
              <a:t>; the grasses, flowering trees, ferns, and conifers we admire are all </a:t>
            </a:r>
            <a:r>
              <a:rPr lang="en-US" sz="2400" dirty="0" err="1" smtClean="0"/>
              <a:t>sporophytes</a:t>
            </a:r>
            <a:r>
              <a:rPr lang="en-US" sz="2400" dirty="0" smtClean="0"/>
              <a:t>.  The </a:t>
            </a:r>
            <a:r>
              <a:rPr lang="en-US" sz="2400" dirty="0" err="1" smtClean="0"/>
              <a:t>sporophyte</a:t>
            </a:r>
            <a:r>
              <a:rPr lang="en-US" sz="2400" dirty="0" smtClean="0"/>
              <a:t> is the generation that produces the spores that will develop into the inconspicuous gametophyte stage (</a:t>
            </a:r>
            <a:r>
              <a:rPr lang="en-US" sz="2400" dirty="0" err="1" smtClean="0"/>
              <a:t>multicellular</a:t>
            </a:r>
            <a:r>
              <a:rPr lang="en-US" sz="2400" dirty="0" smtClean="0"/>
              <a:t> product of the germinated spore). The gametophytes are tucked away and out of sight. </a:t>
            </a:r>
            <a:endParaRPr lang="ru-RU"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2894" y="675317"/>
            <a:ext cx="6552149" cy="5770811"/>
          </a:xfrm>
          <a:prstGeom prst="rect">
            <a:avLst/>
          </a:prstGeom>
        </p:spPr>
        <p:txBody>
          <a:bodyPr wrap="square">
            <a:spAutoFit/>
          </a:bodyPr>
          <a:lstStyle/>
          <a:p>
            <a:pPr indent="447675" algn="just"/>
            <a:r>
              <a:rPr lang="en-US" sz="2400" dirty="0" smtClean="0"/>
              <a:t>These hyaline cells form transparent patches among the network formed by the photosynthetic cells and may be equal in height to those cells or may surround </a:t>
            </a:r>
            <a:r>
              <a:rPr lang="en-US" sz="2400" dirty="0" smtClean="0"/>
              <a:t>them. </a:t>
            </a:r>
            <a:r>
              <a:rPr lang="en-US" sz="2400" dirty="0" smtClean="0"/>
              <a:t>This arrangement seems to correlate well with the ability to avoid desiccation because the hyaline cells provide a reservoir of water to the photosynthetic cells. </a:t>
            </a:r>
          </a:p>
          <a:p>
            <a:pPr indent="447675" algn="just"/>
            <a:endParaRPr lang="en-US" sz="900" dirty="0" smtClean="0"/>
          </a:p>
          <a:p>
            <a:pPr indent="447675" algn="just"/>
            <a:r>
              <a:rPr lang="en-US" sz="2400" dirty="0" smtClean="0"/>
              <a:t>Those </a:t>
            </a:r>
            <a:r>
              <a:rPr lang="en-US" sz="2400" dirty="0" smtClean="0"/>
              <a:t>species typically occupying drier habitats generally have more of the hyaline cell surrounding the photosynthetic cell. These hyaline cells are usually strengthened by bar-like thickenings in the cell walls, making them look superficially like many cells instead of the single long cell that they are. These leaves never possess a </a:t>
            </a:r>
            <a:r>
              <a:rPr lang="en-US" sz="2400" dirty="0" err="1" smtClean="0">
                <a:solidFill>
                  <a:schemeClr val="accent1">
                    <a:lumMod val="75000"/>
                  </a:schemeClr>
                </a:solidFill>
              </a:rPr>
              <a:t>costa</a:t>
            </a:r>
            <a:r>
              <a:rPr lang="en-US" sz="2400" dirty="0" smtClean="0">
                <a:solidFill>
                  <a:schemeClr val="accent1">
                    <a:lumMod val="75000"/>
                  </a:schemeClr>
                </a:solidFill>
              </a:rPr>
              <a:t> (moss version of a midrib).</a:t>
            </a:r>
            <a:endParaRPr lang="ru-RU" sz="2400" dirty="0">
              <a:solidFill>
                <a:schemeClr val="accent1">
                  <a:lumMod val="75000"/>
                </a:schemeClr>
              </a:solidFill>
            </a:endParaRPr>
          </a:p>
        </p:txBody>
      </p:sp>
      <p:pic>
        <p:nvPicPr>
          <p:cNvPr id="3" name="Picture 2" descr="C:\Users\ADM\Documents\Karime\2018\Lectures\Anatomy and morphology of plant\Additional materials\Mosses and other\sphagnum-leaf.jpg"/>
          <p:cNvPicPr>
            <a:picLocks noChangeAspect="1" noChangeArrowheads="1"/>
          </p:cNvPicPr>
          <p:nvPr/>
        </p:nvPicPr>
        <p:blipFill>
          <a:blip r:embed="rId2" cstate="print"/>
          <a:srcRect/>
          <a:stretch>
            <a:fillRect/>
          </a:stretch>
        </p:blipFill>
        <p:spPr bwMode="auto">
          <a:xfrm>
            <a:off x="7162046" y="1273320"/>
            <a:ext cx="5029954" cy="3780000"/>
          </a:xfrm>
          <a:prstGeom prst="rect">
            <a:avLst/>
          </a:prstGeom>
          <a:noFill/>
        </p:spPr>
      </p:pic>
      <p:sp>
        <p:nvSpPr>
          <p:cNvPr id="4" name="Прямоугольник 3"/>
          <p:cNvSpPr/>
          <p:nvPr/>
        </p:nvSpPr>
        <p:spPr>
          <a:xfrm>
            <a:off x="7507224" y="5216376"/>
            <a:ext cx="4135057" cy="707886"/>
          </a:xfrm>
          <a:prstGeom prst="rect">
            <a:avLst/>
          </a:prstGeom>
        </p:spPr>
        <p:txBody>
          <a:bodyPr wrap="square">
            <a:spAutoFit/>
          </a:bodyPr>
          <a:lstStyle/>
          <a:p>
            <a:r>
              <a:rPr lang="en-US" sz="2000" b="1" dirty="0" smtClean="0"/>
              <a:t>Sphagnum leaf, showing the </a:t>
            </a:r>
            <a:r>
              <a:rPr lang="en-US" sz="2000" b="1" dirty="0" err="1" smtClean="0"/>
              <a:t>chlorophyllous</a:t>
            </a:r>
            <a:r>
              <a:rPr lang="en-US" sz="2000" b="1" dirty="0" smtClean="0"/>
              <a:t> cells and hyaline cells</a:t>
            </a:r>
            <a:endParaRPr lang="ru-RU"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9046" y="805815"/>
            <a:ext cx="10735056" cy="5155257"/>
          </a:xfrm>
          <a:prstGeom prst="rect">
            <a:avLst/>
          </a:prstGeom>
        </p:spPr>
        <p:txBody>
          <a:bodyPr wrap="square">
            <a:spAutoFit/>
          </a:bodyPr>
          <a:lstStyle/>
          <a:p>
            <a:r>
              <a:rPr lang="en-US" sz="3200" dirty="0" smtClean="0">
                <a:solidFill>
                  <a:schemeClr val="accent1">
                    <a:lumMod val="75000"/>
                  </a:schemeClr>
                </a:solidFill>
              </a:rPr>
              <a:t>Mosses Have Significant Economic and Ecological Value</a:t>
            </a:r>
          </a:p>
          <a:p>
            <a:pPr indent="447675" algn="just"/>
            <a:r>
              <a:rPr lang="en-US" sz="2400" i="1" dirty="0" smtClean="0"/>
              <a:t>Sphagnum</a:t>
            </a:r>
            <a:r>
              <a:rPr lang="en-US" sz="2400" dirty="0" smtClean="0"/>
              <a:t>, a large genus of peat mosses, is by far the most economically important bryophyte. Because of their special epidermal cells, </a:t>
            </a:r>
            <a:r>
              <a:rPr lang="en-US" sz="2400" i="1" dirty="0" smtClean="0"/>
              <a:t>Sphagnum</a:t>
            </a:r>
            <a:r>
              <a:rPr lang="en-US" sz="2400" dirty="0" smtClean="0"/>
              <a:t> mosses are frequently added to potting soil to increase its water-holding capacity. Tons of Sphagnum are harvested throughout the world and then sold in the nursery industry in many countries. </a:t>
            </a:r>
            <a:endParaRPr lang="en-US" sz="2400" dirty="0" smtClean="0"/>
          </a:p>
          <a:p>
            <a:pPr indent="447675" algn="just"/>
            <a:r>
              <a:rPr lang="en-US" sz="2400" dirty="0" smtClean="0"/>
              <a:t>During </a:t>
            </a:r>
            <a:r>
              <a:rPr lang="en-US" sz="2400" dirty="0" smtClean="0"/>
              <a:t>World War I, </a:t>
            </a:r>
            <a:r>
              <a:rPr lang="en-US" sz="2400" i="1" dirty="0" smtClean="0"/>
              <a:t>Sphagnum</a:t>
            </a:r>
            <a:r>
              <a:rPr lang="en-US" sz="2400" dirty="0" smtClean="0"/>
              <a:t> was used on a large scale as a wound dressing because its acidic sterile tissue acts as both an antiseptic and an absorbent. </a:t>
            </a:r>
          </a:p>
          <a:p>
            <a:pPr indent="447675" algn="just"/>
            <a:endParaRPr lang="en-US" sz="900" dirty="0" smtClean="0"/>
          </a:p>
          <a:p>
            <a:pPr indent="447675" algn="just"/>
            <a:r>
              <a:rPr lang="en-US" sz="2400" dirty="0" smtClean="0"/>
              <a:t>In </a:t>
            </a:r>
            <a:r>
              <a:rPr lang="en-US" sz="2400" dirty="0" smtClean="0"/>
              <a:t>some cold-temperate areas, </a:t>
            </a:r>
            <a:r>
              <a:rPr lang="en-US" sz="2400" i="1" dirty="0" smtClean="0"/>
              <a:t>Sphagnum</a:t>
            </a:r>
            <a:r>
              <a:rPr lang="en-US" sz="2400" dirty="0" smtClean="0"/>
              <a:t> and other mosses accumulate as a thick, compacted, semi-decomposed layer atop the mineral soil. This deposit, called peat, can be cut out in blocks, dried, and burned as fuel for cooking and heating. On a much larger scale, the Rhode generating station in Ireland burns 2,000 metric tons of peat a day to produce electricity.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2826" y="488043"/>
            <a:ext cx="11247120" cy="6001643"/>
          </a:xfrm>
          <a:prstGeom prst="rect">
            <a:avLst/>
          </a:prstGeom>
        </p:spPr>
        <p:txBody>
          <a:bodyPr wrap="square">
            <a:spAutoFit/>
          </a:bodyPr>
          <a:lstStyle/>
          <a:p>
            <a:pPr indent="447675" algn="just"/>
            <a:r>
              <a:rPr lang="en-US" sz="2400" b="1" dirty="0" smtClean="0"/>
              <a:t>Ecologically, bryophytes are important </a:t>
            </a:r>
            <a:r>
              <a:rPr lang="en-US" sz="2400" dirty="0" smtClean="0"/>
              <a:t>as colonizers of bare rock and sand. Their small bodies trap dust and wind-blown silt, building soil. Mosses create stabilizing soil crusts in such inhospitable places as coastal dunes and inland deserts. Some bryophytes harbor symbiotic nitrogen-fixing </a:t>
            </a:r>
            <a:r>
              <a:rPr lang="en-US" sz="2400" dirty="0" err="1" smtClean="0"/>
              <a:t>cyanobacteria</a:t>
            </a:r>
            <a:r>
              <a:rPr lang="en-US" sz="2400" dirty="0" smtClean="0"/>
              <a:t> and significantly increase the amount of nitrogen available to the biosphere. In tundra vegetation, bryophytes constitute as much as 50% of the aboveground biomass, and they are an important component of the food chain that supports animals within the ecosystem. Temperate and cold-temperate forests also have significant amounts of moss biomass.</a:t>
            </a:r>
          </a:p>
          <a:p>
            <a:pPr indent="447675" algn="just"/>
            <a:r>
              <a:rPr lang="en-US" sz="2400" dirty="0" smtClean="0"/>
              <a:t>Bryophytes also are important as tools to improve our basic understanding of fundamental biological processes. Scientists have come to recognize mosses in particular as excellent experimental plants. They are easy to propagate, to grow in small spaces, to clone into genetically identical replicates, and to observe for growth and developmental changes. Because gametophytes are haploid, mutations that would be recessive in diploid cells are expressed. Many discoveries about moss genetics, tissue development, and ecology in the past several decades have proved widely applicable to land plants in general.</a:t>
            </a:r>
            <a:endParaRPr lang="ru-RU"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621025" y="137160"/>
            <a:ext cx="8212966" cy="6450840"/>
          </a:xfrm>
          <a:prstGeom prst="rect">
            <a:avLst/>
          </a:prstGeom>
          <a:noFill/>
          <a:ln w="9525">
            <a:noFill/>
            <a:miter lim="800000"/>
            <a:headEnd/>
            <a:tailEnd/>
          </a:ln>
        </p:spPr>
      </p:pic>
      <p:sp>
        <p:nvSpPr>
          <p:cNvPr id="3" name="Прямоугольник 2"/>
          <p:cNvSpPr/>
          <p:nvPr/>
        </p:nvSpPr>
        <p:spPr>
          <a:xfrm>
            <a:off x="267941" y="447032"/>
            <a:ext cx="4133376" cy="584775"/>
          </a:xfrm>
          <a:prstGeom prst="rect">
            <a:avLst/>
          </a:prstGeom>
        </p:spPr>
        <p:txBody>
          <a:bodyPr wrap="none">
            <a:spAutoFit/>
          </a:bodyPr>
          <a:lstStyle/>
          <a:p>
            <a:r>
              <a:rPr lang="en-US" sz="3200" dirty="0" err="1" smtClean="0">
                <a:solidFill>
                  <a:schemeClr val="accent1">
                    <a:lumMod val="75000"/>
                  </a:schemeClr>
                </a:solidFill>
              </a:rPr>
              <a:t>Pteridophyta</a:t>
            </a:r>
            <a:r>
              <a:rPr lang="en-US" sz="3200" dirty="0" smtClean="0">
                <a:solidFill>
                  <a:schemeClr val="accent1">
                    <a:lumMod val="75000"/>
                  </a:schemeClr>
                </a:solidFill>
              </a:rPr>
              <a:t>: the ferns</a:t>
            </a:r>
            <a:endParaRPr lang="ru-RU" sz="3200" dirty="0">
              <a:solidFill>
                <a:schemeClr val="accent1">
                  <a:lumMod val="75000"/>
                </a:schemeClr>
              </a:solidFill>
            </a:endParaRPr>
          </a:p>
        </p:txBody>
      </p:sp>
      <p:sp>
        <p:nvSpPr>
          <p:cNvPr id="4" name="Прямоугольник 3"/>
          <p:cNvSpPr/>
          <p:nvPr/>
        </p:nvSpPr>
        <p:spPr>
          <a:xfrm>
            <a:off x="334899" y="1065907"/>
            <a:ext cx="3343656" cy="1569660"/>
          </a:xfrm>
          <a:prstGeom prst="rect">
            <a:avLst/>
          </a:prstGeom>
        </p:spPr>
        <p:txBody>
          <a:bodyPr wrap="square">
            <a:spAutoFit/>
          </a:bodyPr>
          <a:lstStyle/>
          <a:p>
            <a:pPr indent="447675" algn="just"/>
            <a:r>
              <a:rPr lang="en-US" sz="2400" dirty="0" err="1" smtClean="0">
                <a:solidFill>
                  <a:schemeClr val="accent1">
                    <a:lumMod val="75000"/>
                  </a:schemeClr>
                </a:solidFill>
              </a:rPr>
              <a:t>Pteridophyta</a:t>
            </a:r>
            <a:r>
              <a:rPr lang="en-US" sz="2400" dirty="0" smtClean="0">
                <a:solidFill>
                  <a:schemeClr val="accent1">
                    <a:lumMod val="75000"/>
                  </a:schemeClr>
                </a:solidFill>
              </a:rPr>
              <a:t>, ferns and allies, </a:t>
            </a:r>
            <a:r>
              <a:rPr lang="en-US" sz="2400" dirty="0" smtClean="0"/>
              <a:t>have approximately 12,000 species and six classes. </a:t>
            </a:r>
          </a:p>
        </p:txBody>
      </p:sp>
      <p:sp>
        <p:nvSpPr>
          <p:cNvPr id="5" name="Прямоугольник 4"/>
          <p:cNvSpPr/>
          <p:nvPr/>
        </p:nvSpPr>
        <p:spPr>
          <a:xfrm>
            <a:off x="352425" y="2943136"/>
            <a:ext cx="5505450" cy="2308324"/>
          </a:xfrm>
          <a:prstGeom prst="rect">
            <a:avLst/>
          </a:prstGeom>
        </p:spPr>
        <p:txBody>
          <a:bodyPr wrap="square">
            <a:spAutoFit/>
          </a:bodyPr>
          <a:lstStyle/>
          <a:p>
            <a:r>
              <a:rPr lang="en-US" sz="2400" dirty="0" smtClean="0"/>
              <a:t>They have a </a:t>
            </a:r>
            <a:r>
              <a:rPr lang="en-US" sz="2400" dirty="0" err="1" smtClean="0">
                <a:solidFill>
                  <a:schemeClr val="accent1">
                    <a:lumMod val="75000"/>
                  </a:schemeClr>
                </a:solidFill>
              </a:rPr>
              <a:t>sporic</a:t>
            </a:r>
            <a:r>
              <a:rPr lang="en-US" sz="2400" dirty="0" smtClean="0">
                <a:solidFill>
                  <a:schemeClr val="accent1">
                    <a:lumMod val="75000"/>
                  </a:schemeClr>
                </a:solidFill>
              </a:rPr>
              <a:t> life cycle </a:t>
            </a:r>
            <a:r>
              <a:rPr lang="en-US" sz="2400" dirty="0" smtClean="0"/>
              <a:t>with </a:t>
            </a:r>
            <a:r>
              <a:rPr lang="en-US" sz="2400" dirty="0" err="1" smtClean="0"/>
              <a:t>sporophyte</a:t>
            </a:r>
            <a:r>
              <a:rPr lang="en-US" sz="2400" dirty="0" smtClean="0"/>
              <a:t> predominance whereas their gametophytes are often reduced to </a:t>
            </a:r>
            <a:r>
              <a:rPr lang="en-US" sz="2400" dirty="0" err="1" smtClean="0"/>
              <a:t>prothallium</a:t>
            </a:r>
            <a:r>
              <a:rPr lang="en-US" sz="2400" dirty="0" smtClean="0"/>
              <a:t>, small hornwort-like plant. Another frequent variant is the underground, </a:t>
            </a:r>
            <a:r>
              <a:rPr lang="en-US" sz="2400" dirty="0" err="1" smtClean="0"/>
              <a:t>mycoparasitic</a:t>
            </a:r>
            <a:r>
              <a:rPr lang="en-US" sz="2400" dirty="0" smtClean="0"/>
              <a:t> gametophyte. </a:t>
            </a:r>
            <a:endParaRPr lang="ru-RU"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8744" y="1327276"/>
            <a:ext cx="11039856" cy="4854449"/>
          </a:xfrm>
        </p:spPr>
        <p:txBody>
          <a:bodyPr>
            <a:noAutofit/>
          </a:bodyPr>
          <a:lstStyle/>
          <a:p>
            <a:pPr marL="0" indent="447675" algn="just">
              <a:lnSpc>
                <a:spcPct val="110000"/>
              </a:lnSpc>
              <a:spcBef>
                <a:spcPts val="0"/>
              </a:spcBef>
              <a:buNone/>
            </a:pPr>
            <a:r>
              <a:rPr lang="en-US" sz="2400" dirty="0" err="1" smtClean="0">
                <a:solidFill>
                  <a:schemeClr val="accent1">
                    <a:lumMod val="75000"/>
                  </a:schemeClr>
                </a:solidFill>
              </a:rPr>
              <a:t>Pteridophyta</a:t>
            </a:r>
            <a:r>
              <a:rPr lang="en-US" sz="2400" dirty="0" smtClean="0"/>
              <a:t> (with one exception) have </a:t>
            </a:r>
            <a:r>
              <a:rPr lang="en-US" sz="2400" dirty="0" smtClean="0">
                <a:solidFill>
                  <a:schemeClr val="accent1">
                    <a:lumMod val="75000"/>
                  </a:schemeClr>
                </a:solidFill>
              </a:rPr>
              <a:t>true roots</a:t>
            </a:r>
            <a:r>
              <a:rPr lang="en-US" sz="2400" dirty="0" smtClean="0"/>
              <a:t>. </a:t>
            </a:r>
            <a:endParaRPr lang="en-US" sz="2400" dirty="0" smtClean="0"/>
          </a:p>
          <a:p>
            <a:pPr marL="0" indent="447675" algn="just">
              <a:lnSpc>
                <a:spcPct val="110000"/>
              </a:lnSpc>
              <a:spcBef>
                <a:spcPts val="0"/>
              </a:spcBef>
              <a:buNone/>
            </a:pPr>
            <a:endParaRPr lang="en-US" sz="800" dirty="0" smtClean="0"/>
          </a:p>
          <a:p>
            <a:pPr marL="0" indent="447675" algn="just">
              <a:lnSpc>
                <a:spcPct val="110000"/>
              </a:lnSpc>
              <a:spcBef>
                <a:spcPts val="0"/>
              </a:spcBef>
              <a:buNone/>
            </a:pPr>
            <a:r>
              <a:rPr lang="en-US" sz="2400" dirty="0" smtClean="0"/>
              <a:t>Most of them have </a:t>
            </a:r>
            <a:r>
              <a:rPr lang="en-US" sz="2400" dirty="0" smtClean="0">
                <a:solidFill>
                  <a:schemeClr val="accent1">
                    <a:lumMod val="75000"/>
                  </a:schemeClr>
                </a:solidFill>
              </a:rPr>
              <a:t>vascular tissues and are </a:t>
            </a:r>
            <a:r>
              <a:rPr lang="en-US" sz="2400" dirty="0" err="1" smtClean="0">
                <a:solidFill>
                  <a:schemeClr val="accent1">
                    <a:lumMod val="75000"/>
                  </a:schemeClr>
                </a:solidFill>
              </a:rPr>
              <a:t>homoiohydric</a:t>
            </a:r>
            <a:r>
              <a:rPr lang="en-US" sz="2400" dirty="0" smtClean="0">
                <a:solidFill>
                  <a:schemeClr val="accent1">
                    <a:lumMod val="75000"/>
                  </a:schemeClr>
                </a:solidFill>
              </a:rPr>
              <a:t>.</a:t>
            </a:r>
            <a:r>
              <a:rPr lang="en-US" sz="2400" dirty="0" smtClean="0"/>
              <a:t> This is why seed plants together with ferns have a name </a:t>
            </a:r>
            <a:r>
              <a:rPr lang="en-US" sz="2400" dirty="0" smtClean="0">
                <a:solidFill>
                  <a:schemeClr val="accent1">
                    <a:lumMod val="75000"/>
                  </a:schemeClr>
                </a:solidFill>
              </a:rPr>
              <a:t>vascular plants</a:t>
            </a:r>
            <a:r>
              <a:rPr lang="en-US" sz="2400" b="1" dirty="0" smtClean="0">
                <a:solidFill>
                  <a:schemeClr val="accent1">
                    <a:lumMod val="75000"/>
                  </a:schemeClr>
                </a:solidFill>
              </a:rPr>
              <a:t>.</a:t>
            </a:r>
            <a:r>
              <a:rPr lang="en-US" sz="2400" dirty="0" smtClean="0">
                <a:solidFill>
                  <a:schemeClr val="accent1">
                    <a:lumMod val="75000"/>
                  </a:schemeClr>
                </a:solidFill>
              </a:rPr>
              <a:t> </a:t>
            </a:r>
            <a:endParaRPr lang="en-US" sz="2400" dirty="0" smtClean="0">
              <a:solidFill>
                <a:schemeClr val="accent1">
                  <a:lumMod val="75000"/>
                </a:schemeClr>
              </a:solidFill>
            </a:endParaRPr>
          </a:p>
          <a:p>
            <a:pPr marL="0" indent="447675" algn="just">
              <a:lnSpc>
                <a:spcPct val="110000"/>
              </a:lnSpc>
              <a:spcBef>
                <a:spcPts val="0"/>
              </a:spcBef>
              <a:buNone/>
            </a:pPr>
            <a:r>
              <a:rPr lang="en-US" sz="2400" dirty="0" err="1" smtClean="0"/>
              <a:t>Pteridophyta</a:t>
            </a:r>
            <a:r>
              <a:rPr lang="en-US" sz="2400" dirty="0" smtClean="0"/>
              <a:t> </a:t>
            </a:r>
            <a:r>
              <a:rPr lang="en-US" sz="2400" dirty="0" err="1" smtClean="0"/>
              <a:t>sporophytes</a:t>
            </a:r>
            <a:r>
              <a:rPr lang="en-US" sz="2400" dirty="0" smtClean="0"/>
              <a:t> always start their life from an embryo located on the gametophyte. While </a:t>
            </a:r>
            <a:r>
              <a:rPr lang="en-US" sz="2400" dirty="0" err="1" smtClean="0"/>
              <a:t>Pteridophyta</a:t>
            </a:r>
            <a:r>
              <a:rPr lang="en-US" sz="2400" dirty="0" smtClean="0"/>
              <a:t> have true xylem and phloem, they do not have developed secondary thickening.</a:t>
            </a:r>
          </a:p>
          <a:p>
            <a:pPr marL="0" indent="447675" algn="just">
              <a:lnSpc>
                <a:spcPct val="110000"/>
              </a:lnSpc>
              <a:spcBef>
                <a:spcPts val="0"/>
              </a:spcBef>
              <a:buNone/>
            </a:pPr>
            <a:endParaRPr lang="en-US" sz="800" dirty="0" smtClean="0"/>
          </a:p>
          <a:p>
            <a:pPr marL="0" indent="447675" algn="just">
              <a:lnSpc>
                <a:spcPct val="110000"/>
              </a:lnSpc>
              <a:spcBef>
                <a:spcPts val="0"/>
              </a:spcBef>
              <a:buNone/>
            </a:pPr>
            <a:r>
              <a:rPr lang="en-US" sz="2400" dirty="0" smtClean="0"/>
              <a:t>Most ancient </a:t>
            </a:r>
            <a:r>
              <a:rPr lang="en-US" sz="2400" dirty="0" err="1" smtClean="0"/>
              <a:t>pteridophytes</a:t>
            </a:r>
            <a:r>
              <a:rPr lang="en-US" sz="2400" dirty="0" smtClean="0"/>
              <a:t> appeared in Silurian period, they were </a:t>
            </a:r>
            <a:r>
              <a:rPr lang="en-US" sz="2400" dirty="0" err="1" smtClean="0"/>
              <a:t>rhyniophytes</a:t>
            </a:r>
            <a:r>
              <a:rPr lang="en-US" sz="2400" dirty="0" smtClean="0"/>
              <a:t>. </a:t>
            </a:r>
            <a:r>
              <a:rPr lang="en-US" sz="2400" dirty="0" err="1" smtClean="0"/>
              <a:t>Rhyniophyles</a:t>
            </a:r>
            <a:r>
              <a:rPr lang="en-US" sz="2400" dirty="0" smtClean="0"/>
              <a:t> had well-developed aboveground gametophytes and relatively short, dichotomously branched leafless </a:t>
            </a:r>
            <a:r>
              <a:rPr lang="en-US" sz="2400" dirty="0" err="1" smtClean="0"/>
              <a:t>sporophytes</a:t>
            </a:r>
            <a:r>
              <a:rPr lang="en-US" sz="2400" dirty="0" smtClean="0"/>
              <a:t>. The next important steps were formation of leaves and further reduction of gametophytes</a:t>
            </a:r>
          </a:p>
          <a:p>
            <a:pPr marL="0" indent="447675" algn="just">
              <a:lnSpc>
                <a:spcPct val="100000"/>
              </a:lnSpc>
              <a:spcBef>
                <a:spcPts val="0"/>
              </a:spcBef>
              <a:buNone/>
            </a:pPr>
            <a:endParaRPr lang="ru-RU" sz="2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2227" y="449700"/>
            <a:ext cx="9016232" cy="892552"/>
          </a:xfrm>
          <a:prstGeom prst="rect">
            <a:avLst/>
          </a:prstGeom>
        </p:spPr>
        <p:txBody>
          <a:bodyPr wrap="square">
            <a:spAutoFit/>
          </a:bodyPr>
          <a:lstStyle/>
          <a:p>
            <a:r>
              <a:rPr lang="en-US" sz="2800" b="1" dirty="0" smtClean="0">
                <a:solidFill>
                  <a:schemeClr val="accent1">
                    <a:lumMod val="75000"/>
                  </a:schemeClr>
                </a:solidFill>
              </a:rPr>
              <a:t>Diversity of </a:t>
            </a:r>
            <a:r>
              <a:rPr lang="en-US" sz="2800" b="1" dirty="0" err="1" smtClean="0">
                <a:solidFill>
                  <a:schemeClr val="accent1">
                    <a:lumMod val="75000"/>
                  </a:schemeClr>
                </a:solidFill>
              </a:rPr>
              <a:t>Pteridophytes</a:t>
            </a:r>
            <a:r>
              <a:rPr lang="en-US" sz="2800" b="1" dirty="0" smtClean="0"/>
              <a:t> </a:t>
            </a:r>
          </a:p>
          <a:p>
            <a:pPr marL="539750" indent="-539750"/>
            <a:r>
              <a:rPr lang="en-US" sz="2400" dirty="0" smtClean="0">
                <a:solidFill>
                  <a:schemeClr val="accent1">
                    <a:lumMod val="75000"/>
                  </a:schemeClr>
                </a:solidFill>
              </a:rPr>
              <a:t>Phylum </a:t>
            </a:r>
            <a:r>
              <a:rPr lang="en-US" sz="2400" dirty="0">
                <a:solidFill>
                  <a:schemeClr val="accent1">
                    <a:lumMod val="75000"/>
                  </a:schemeClr>
                </a:solidFill>
              </a:rPr>
              <a:t>of </a:t>
            </a:r>
            <a:r>
              <a:rPr lang="en-US" sz="2400" dirty="0" err="1" smtClean="0">
                <a:solidFill>
                  <a:schemeClr val="accent1">
                    <a:lumMod val="75000"/>
                  </a:schemeClr>
                </a:solidFill>
              </a:rPr>
              <a:t>Lycopodiophyta</a:t>
            </a:r>
            <a:r>
              <a:rPr lang="en-US" sz="2400" dirty="0" smtClean="0">
                <a:solidFill>
                  <a:schemeClr val="accent1">
                    <a:lumMod val="75000"/>
                  </a:schemeClr>
                </a:solidFill>
              </a:rPr>
              <a:t> consist of </a:t>
            </a:r>
            <a:r>
              <a:rPr lang="en-US" sz="2400" b="1" dirty="0" smtClean="0">
                <a:solidFill>
                  <a:schemeClr val="accent1">
                    <a:lumMod val="75000"/>
                  </a:schemeClr>
                </a:solidFill>
              </a:rPr>
              <a:t>two separate class</a:t>
            </a:r>
            <a:r>
              <a:rPr lang="en-US" sz="2400" dirty="0" smtClean="0">
                <a:solidFill>
                  <a:schemeClr val="accent1">
                    <a:lumMod val="75000"/>
                  </a:schemeClr>
                </a:solidFill>
              </a:rPr>
              <a:t>:</a:t>
            </a:r>
            <a:endParaRPr lang="ru-RU" sz="2800" dirty="0">
              <a:solidFill>
                <a:schemeClr val="accent1">
                  <a:lumMod val="75000"/>
                </a:schemeClr>
              </a:solidFill>
            </a:endParaRPr>
          </a:p>
        </p:txBody>
      </p:sp>
      <p:sp>
        <p:nvSpPr>
          <p:cNvPr id="6" name="Прямоугольник 5"/>
          <p:cNvSpPr/>
          <p:nvPr/>
        </p:nvSpPr>
        <p:spPr>
          <a:xfrm>
            <a:off x="1223170" y="3031736"/>
            <a:ext cx="9137744" cy="3416320"/>
          </a:xfrm>
          <a:prstGeom prst="rect">
            <a:avLst/>
          </a:prstGeom>
        </p:spPr>
        <p:txBody>
          <a:bodyPr wrap="square">
            <a:spAutoFit/>
          </a:bodyPr>
          <a:lstStyle/>
          <a:p>
            <a:pPr algn="just"/>
            <a:r>
              <a:rPr lang="en-US" sz="2400" b="1" dirty="0" smtClean="0">
                <a:solidFill>
                  <a:schemeClr val="accent1">
                    <a:lumMod val="75000"/>
                  </a:schemeClr>
                </a:solidFill>
              </a:rPr>
              <a:t>        Order </a:t>
            </a:r>
            <a:r>
              <a:rPr lang="en-US" sz="2400" b="1" dirty="0" err="1" smtClean="0">
                <a:solidFill>
                  <a:schemeClr val="accent1">
                    <a:lumMod val="75000"/>
                  </a:schemeClr>
                </a:solidFill>
              </a:rPr>
              <a:t>Lycopodiales</a:t>
            </a:r>
            <a:endParaRPr lang="en-US" sz="2400" b="1" dirty="0" smtClean="0">
              <a:solidFill>
                <a:schemeClr val="accent1">
                  <a:lumMod val="75000"/>
                </a:schemeClr>
              </a:solidFill>
            </a:endParaRPr>
          </a:p>
          <a:p>
            <a:pPr algn="just"/>
            <a:r>
              <a:rPr lang="en-US" sz="2400" dirty="0" smtClean="0">
                <a:solidFill>
                  <a:schemeClr val="accent1">
                    <a:lumMod val="75000"/>
                  </a:schemeClr>
                </a:solidFill>
              </a:rPr>
              <a:t>               Family </a:t>
            </a:r>
            <a:r>
              <a:rPr lang="en-US" sz="2400" dirty="0" err="1" smtClean="0">
                <a:solidFill>
                  <a:schemeClr val="accent1">
                    <a:lumMod val="75000"/>
                  </a:schemeClr>
                </a:solidFill>
              </a:rPr>
              <a:t>Lycopodiaceae</a:t>
            </a:r>
            <a:r>
              <a:rPr lang="en-US" sz="2400" dirty="0" smtClean="0">
                <a:solidFill>
                  <a:schemeClr val="accent1">
                    <a:lumMod val="75000"/>
                  </a:schemeClr>
                </a:solidFill>
              </a:rPr>
              <a:t>    </a:t>
            </a:r>
          </a:p>
          <a:p>
            <a:pPr algn="just"/>
            <a:r>
              <a:rPr lang="en-US" sz="2400" i="1" dirty="0" smtClean="0">
                <a:solidFill>
                  <a:schemeClr val="accent1">
                    <a:lumMod val="75000"/>
                  </a:schemeClr>
                </a:solidFill>
              </a:rPr>
              <a:t>                         </a:t>
            </a:r>
            <a:r>
              <a:rPr lang="en-US" sz="2400" dirty="0" smtClean="0">
                <a:solidFill>
                  <a:schemeClr val="accent1">
                    <a:lumMod val="75000"/>
                  </a:schemeClr>
                </a:solidFill>
              </a:rPr>
              <a:t>Genus</a:t>
            </a:r>
            <a:r>
              <a:rPr lang="en-US" sz="2400" i="1" dirty="0" smtClean="0">
                <a:solidFill>
                  <a:schemeClr val="accent1">
                    <a:lumMod val="75000"/>
                  </a:schemeClr>
                </a:solidFill>
              </a:rPr>
              <a:t> </a:t>
            </a:r>
            <a:r>
              <a:rPr lang="en-US" sz="2400" i="1" dirty="0" err="1" smtClean="0">
                <a:solidFill>
                  <a:schemeClr val="accent1">
                    <a:lumMod val="75000"/>
                  </a:schemeClr>
                </a:solidFill>
              </a:rPr>
              <a:t>Lycopodium</a:t>
            </a:r>
            <a:endParaRPr lang="en-US" sz="2400" i="1" dirty="0" smtClean="0">
              <a:solidFill>
                <a:schemeClr val="accent1">
                  <a:lumMod val="75000"/>
                </a:schemeClr>
              </a:solidFill>
            </a:endParaRPr>
          </a:p>
          <a:p>
            <a:pPr algn="just"/>
            <a:r>
              <a:rPr lang="en-US" sz="2400" b="1" dirty="0" smtClean="0">
                <a:solidFill>
                  <a:schemeClr val="accent1">
                    <a:lumMod val="75000"/>
                  </a:schemeClr>
                </a:solidFill>
              </a:rPr>
              <a:t>        Order </a:t>
            </a:r>
            <a:r>
              <a:rPr lang="en-US" sz="2400" b="1" dirty="0" err="1" smtClean="0">
                <a:solidFill>
                  <a:schemeClr val="accent1">
                    <a:lumMod val="75000"/>
                  </a:schemeClr>
                </a:solidFill>
              </a:rPr>
              <a:t>Selaginellales</a:t>
            </a:r>
            <a:endParaRPr lang="en-US" sz="2400" b="1" dirty="0" smtClean="0">
              <a:solidFill>
                <a:schemeClr val="accent1">
                  <a:lumMod val="75000"/>
                </a:schemeClr>
              </a:solidFill>
            </a:endParaRPr>
          </a:p>
          <a:p>
            <a:pPr algn="just"/>
            <a:r>
              <a:rPr lang="en-US" sz="2400" dirty="0" smtClean="0">
                <a:solidFill>
                  <a:schemeClr val="accent1">
                    <a:lumMod val="75000"/>
                  </a:schemeClr>
                </a:solidFill>
              </a:rPr>
              <a:t>               Family </a:t>
            </a:r>
            <a:r>
              <a:rPr lang="en-US" sz="2400" dirty="0" err="1" smtClean="0">
                <a:solidFill>
                  <a:schemeClr val="accent1">
                    <a:lumMod val="75000"/>
                  </a:schemeClr>
                </a:solidFill>
              </a:rPr>
              <a:t>Selaginellaceae</a:t>
            </a:r>
            <a:r>
              <a:rPr lang="en-US" sz="2400" dirty="0" smtClean="0">
                <a:solidFill>
                  <a:schemeClr val="accent1">
                    <a:lumMod val="75000"/>
                  </a:schemeClr>
                </a:solidFill>
              </a:rPr>
              <a:t>   </a:t>
            </a:r>
          </a:p>
          <a:p>
            <a:pPr algn="just"/>
            <a:r>
              <a:rPr lang="en-US" sz="2400" dirty="0" smtClean="0">
                <a:solidFill>
                  <a:schemeClr val="accent1">
                    <a:lumMod val="75000"/>
                  </a:schemeClr>
                </a:solidFill>
              </a:rPr>
              <a:t>                         Genus </a:t>
            </a:r>
            <a:r>
              <a:rPr lang="en-US" sz="2400" i="1" dirty="0" err="1" smtClean="0">
                <a:solidFill>
                  <a:schemeClr val="accent1">
                    <a:lumMod val="75000"/>
                  </a:schemeClr>
                </a:solidFill>
              </a:rPr>
              <a:t>Selaginella</a:t>
            </a:r>
            <a:endParaRPr lang="en-US" sz="2400" i="1" dirty="0" smtClean="0">
              <a:solidFill>
                <a:schemeClr val="accent1">
                  <a:lumMod val="75000"/>
                </a:schemeClr>
              </a:solidFill>
            </a:endParaRPr>
          </a:p>
          <a:p>
            <a:pPr algn="just"/>
            <a:r>
              <a:rPr lang="en-US" sz="2400" dirty="0" smtClean="0">
                <a:solidFill>
                  <a:schemeClr val="accent1">
                    <a:lumMod val="75000"/>
                  </a:schemeClr>
                </a:solidFill>
              </a:rPr>
              <a:t>        </a:t>
            </a:r>
            <a:r>
              <a:rPr lang="en-US" sz="2400" b="1" dirty="0" smtClean="0">
                <a:solidFill>
                  <a:schemeClr val="accent1">
                    <a:lumMod val="75000"/>
                  </a:schemeClr>
                </a:solidFill>
              </a:rPr>
              <a:t>Order </a:t>
            </a:r>
            <a:r>
              <a:rPr lang="en-US" sz="2400" b="1" dirty="0" err="1" smtClean="0">
                <a:solidFill>
                  <a:schemeClr val="accent1">
                    <a:lumMod val="75000"/>
                  </a:schemeClr>
                </a:solidFill>
              </a:rPr>
              <a:t>Isoetales</a:t>
            </a:r>
            <a:endParaRPr lang="en-US" sz="2400" b="1" dirty="0" smtClean="0">
              <a:solidFill>
                <a:schemeClr val="accent1">
                  <a:lumMod val="75000"/>
                </a:schemeClr>
              </a:solidFill>
            </a:endParaRPr>
          </a:p>
          <a:p>
            <a:pPr algn="just"/>
            <a:r>
              <a:rPr lang="en-US" sz="2400" dirty="0" smtClean="0">
                <a:solidFill>
                  <a:schemeClr val="accent1">
                    <a:lumMod val="75000"/>
                  </a:schemeClr>
                </a:solidFill>
              </a:rPr>
              <a:t>               Family </a:t>
            </a:r>
            <a:r>
              <a:rPr lang="en-US" sz="2400" dirty="0" err="1" smtClean="0">
                <a:solidFill>
                  <a:schemeClr val="accent1">
                    <a:lumMod val="75000"/>
                  </a:schemeClr>
                </a:solidFill>
              </a:rPr>
              <a:t>Isoetaceae</a:t>
            </a:r>
            <a:r>
              <a:rPr lang="en-US" sz="2400" dirty="0" smtClean="0">
                <a:solidFill>
                  <a:schemeClr val="accent1">
                    <a:lumMod val="75000"/>
                  </a:schemeClr>
                </a:solidFill>
              </a:rPr>
              <a:t>           </a:t>
            </a:r>
          </a:p>
          <a:p>
            <a:pPr algn="just"/>
            <a:r>
              <a:rPr lang="en-US" sz="2400" dirty="0" smtClean="0">
                <a:solidFill>
                  <a:schemeClr val="accent1">
                    <a:lumMod val="75000"/>
                  </a:schemeClr>
                </a:solidFill>
              </a:rPr>
              <a:t>                         Genus </a:t>
            </a:r>
            <a:r>
              <a:rPr lang="en-US" sz="2400" i="1" dirty="0" err="1" smtClean="0">
                <a:solidFill>
                  <a:schemeClr val="accent1">
                    <a:lumMod val="75000"/>
                  </a:schemeClr>
                </a:solidFill>
              </a:rPr>
              <a:t>Isoetes</a:t>
            </a:r>
            <a:r>
              <a:rPr lang="en-US" sz="2400" dirty="0" smtClean="0">
                <a:solidFill>
                  <a:schemeClr val="accent1">
                    <a:lumMod val="75000"/>
                  </a:schemeClr>
                </a:solidFill>
              </a:rPr>
              <a:t> </a:t>
            </a:r>
            <a:endParaRPr lang="ru-RU" sz="2400" dirty="0">
              <a:solidFill>
                <a:schemeClr val="accent1">
                  <a:lumMod val="75000"/>
                </a:schemeClr>
              </a:solidFill>
            </a:endParaRPr>
          </a:p>
        </p:txBody>
      </p:sp>
      <p:sp>
        <p:nvSpPr>
          <p:cNvPr id="8" name="Прямоугольник 7"/>
          <p:cNvSpPr/>
          <p:nvPr/>
        </p:nvSpPr>
        <p:spPr>
          <a:xfrm>
            <a:off x="1069977" y="2365111"/>
            <a:ext cx="3302379" cy="523220"/>
          </a:xfrm>
          <a:prstGeom prst="rect">
            <a:avLst/>
          </a:prstGeom>
        </p:spPr>
        <p:txBody>
          <a:bodyPr wrap="none">
            <a:spAutoFit/>
          </a:bodyPr>
          <a:lstStyle/>
          <a:p>
            <a:r>
              <a:rPr lang="en-US" sz="2800" b="1" dirty="0" smtClean="0">
                <a:solidFill>
                  <a:srgbClr val="5B9BD5">
                    <a:lumMod val="75000"/>
                  </a:srgbClr>
                </a:solidFill>
              </a:rPr>
              <a:t>Class </a:t>
            </a:r>
            <a:r>
              <a:rPr lang="en-US" sz="2800" b="1" dirty="0" err="1" smtClean="0">
                <a:solidFill>
                  <a:schemeClr val="accent1">
                    <a:lumMod val="75000"/>
                  </a:schemeClr>
                </a:solidFill>
              </a:rPr>
              <a:t>Lycopodiopsida</a:t>
            </a:r>
            <a:endParaRPr lang="ru-RU" sz="2800" b="1" dirty="0"/>
          </a:p>
        </p:txBody>
      </p:sp>
      <p:sp>
        <p:nvSpPr>
          <p:cNvPr id="5" name="Прямоугольник 4"/>
          <p:cNvSpPr/>
          <p:nvPr/>
        </p:nvSpPr>
        <p:spPr>
          <a:xfrm>
            <a:off x="7205859" y="1596509"/>
            <a:ext cx="2198038" cy="461665"/>
          </a:xfrm>
          <a:prstGeom prst="rect">
            <a:avLst/>
          </a:prstGeom>
        </p:spPr>
        <p:txBody>
          <a:bodyPr wrap="none">
            <a:spAutoFit/>
          </a:bodyPr>
          <a:lstStyle/>
          <a:p>
            <a:r>
              <a:rPr lang="en-US" dirty="0" smtClean="0">
                <a:solidFill>
                  <a:schemeClr val="accent1">
                    <a:lumMod val="75000"/>
                  </a:schemeClr>
                </a:solidFill>
              </a:rPr>
              <a:t> </a:t>
            </a:r>
            <a:r>
              <a:rPr lang="en-US" sz="2400" b="1" dirty="0" err="1" smtClean="0">
                <a:solidFill>
                  <a:schemeClr val="accent1">
                    <a:lumMod val="75000"/>
                  </a:schemeClr>
                </a:solidFill>
              </a:rPr>
              <a:t>Polypodiopsida</a:t>
            </a:r>
            <a:endParaRPr lang="ru-RU" sz="2400" b="1" dirty="0"/>
          </a:p>
        </p:txBody>
      </p:sp>
      <p:sp>
        <p:nvSpPr>
          <p:cNvPr id="7" name="Прямоугольник 6"/>
          <p:cNvSpPr/>
          <p:nvPr/>
        </p:nvSpPr>
        <p:spPr>
          <a:xfrm>
            <a:off x="3805395" y="1615559"/>
            <a:ext cx="2151423" cy="461665"/>
          </a:xfrm>
          <a:prstGeom prst="rect">
            <a:avLst/>
          </a:prstGeom>
        </p:spPr>
        <p:txBody>
          <a:bodyPr wrap="none">
            <a:spAutoFit/>
          </a:bodyPr>
          <a:lstStyle/>
          <a:p>
            <a:r>
              <a:rPr lang="en-US" sz="2400" b="1" dirty="0" err="1" smtClean="0">
                <a:solidFill>
                  <a:schemeClr val="accent1">
                    <a:lumMod val="75000"/>
                  </a:schemeClr>
                </a:solidFill>
              </a:rPr>
              <a:t>Lycopodiopsida</a:t>
            </a:r>
            <a:endParaRPr lang="ru-RU" sz="2400" b="1" dirty="0"/>
          </a:p>
        </p:txBody>
      </p:sp>
      <p:cxnSp>
        <p:nvCxnSpPr>
          <p:cNvPr id="10" name="Прямая со стрелкой 9"/>
          <p:cNvCxnSpPr/>
          <p:nvPr/>
        </p:nvCxnSpPr>
        <p:spPr>
          <a:xfrm flipH="1">
            <a:off x="5600700" y="1162050"/>
            <a:ext cx="571501" cy="56197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7038975" y="1209675"/>
            <a:ext cx="571500" cy="42862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667512" y="627761"/>
            <a:ext cx="10881360" cy="5535295"/>
          </a:xfrm>
          <a:prstGeom prst="rect">
            <a:avLst/>
          </a:prstGeom>
        </p:spPr>
        <p:txBody>
          <a:bodyPr>
            <a:noAutofit/>
          </a:bodyPr>
          <a:lstStyle/>
          <a:p>
            <a:pPr lvl="0" indent="357188" algn="just">
              <a:defRPr/>
            </a:pPr>
            <a:r>
              <a:rPr lang="en-US" sz="2400" b="1" dirty="0">
                <a:solidFill>
                  <a:srgbClr val="5B9BD5">
                    <a:lumMod val="75000"/>
                  </a:srgbClr>
                </a:solidFill>
              </a:rPr>
              <a:t>Class </a:t>
            </a:r>
            <a:r>
              <a:rPr kumimoji="0" lang="en-US" sz="2400" b="1" i="0" u="none" strike="noStrike" kern="1200" cap="none" spc="0" normalizeH="0" baseline="0" noProof="0" dirty="0" err="1" smtClean="0">
                <a:ln>
                  <a:noFill/>
                </a:ln>
                <a:solidFill>
                  <a:schemeClr val="accent1">
                    <a:lumMod val="75000"/>
                  </a:schemeClr>
                </a:solidFill>
                <a:effectLst/>
                <a:uLnTx/>
                <a:uFillTx/>
                <a:latin typeface="+mn-lt"/>
                <a:ea typeface="+mn-ea"/>
                <a:cs typeface="+mn-cs"/>
              </a:rPr>
              <a:t>Lycopodiopsida</a:t>
            </a:r>
            <a:r>
              <a:rPr kumimoji="0" lang="en-US" sz="2400" b="1" i="0" u="none" strike="noStrike" kern="1200" cap="none" spc="0" normalizeH="0" baseline="0" noProof="0" dirty="0" smtClean="0">
                <a:ln>
                  <a:noFill/>
                </a:ln>
                <a:solidFill>
                  <a:schemeClr val="accent1">
                    <a:lumMod val="75000"/>
                  </a:schemeClr>
                </a:solidFill>
                <a:effectLst/>
                <a:uLnTx/>
                <a:uFillTx/>
                <a:latin typeface="+mn-lt"/>
                <a:ea typeface="+mn-ea"/>
                <a:cs typeface="+mn-cs"/>
              </a:rPr>
              <a:t>, or </a:t>
            </a:r>
            <a:r>
              <a:rPr kumimoji="0" lang="en-US" sz="2400" b="1" i="0" u="none" strike="noStrike" kern="1200" cap="none" spc="0" normalizeH="0" baseline="0" noProof="0" dirty="0" err="1" smtClean="0">
                <a:ln>
                  <a:noFill/>
                </a:ln>
                <a:solidFill>
                  <a:schemeClr val="accent1">
                    <a:lumMod val="75000"/>
                  </a:schemeClr>
                </a:solidFill>
                <a:effectLst/>
                <a:uLnTx/>
                <a:uFillTx/>
                <a:latin typeface="+mn-lt"/>
                <a:ea typeface="+mn-ea"/>
                <a:cs typeface="+mn-cs"/>
              </a:rPr>
              <a:t>lycophytes</a:t>
            </a:r>
            <a:r>
              <a:rPr kumimoji="0" lang="en-US" sz="2400" b="1" i="0" u="none" strike="noStrike" kern="1200" cap="none" spc="0" normalizeH="0" baseline="0" noProof="0" dirty="0" smtClean="0">
                <a:ln>
                  <a:noFill/>
                </a:ln>
                <a:solidFill>
                  <a:schemeClr val="accent1">
                    <a:lumMod val="75000"/>
                  </a:schemeClr>
                </a:solidFill>
                <a:effectLst/>
                <a:uLnTx/>
                <a:uFillTx/>
                <a:latin typeface="+mn-lt"/>
                <a:ea typeface="+mn-ea"/>
                <a:cs typeface="+mn-cs"/>
              </a:rPr>
              <a:t> </a:t>
            </a:r>
            <a:r>
              <a:rPr kumimoji="0" lang="en-US" sz="2400" i="0" u="none" strike="noStrike" kern="1200" cap="none" spc="0" normalizeH="0" baseline="0" noProof="0" dirty="0" smtClean="0">
                <a:ln>
                  <a:noFill/>
                </a:ln>
                <a:solidFill>
                  <a:schemeClr val="tx1"/>
                </a:solidFill>
                <a:effectLst/>
                <a:uLnTx/>
                <a:uFillTx/>
                <a:latin typeface="+mn-lt"/>
                <a:ea typeface="+mn-ea"/>
                <a:cs typeface="+mn-cs"/>
              </a:rPr>
              <a:t>have at least four genera and more than 1,200 species. </a:t>
            </a:r>
            <a:r>
              <a:rPr kumimoji="0" lang="en-US" sz="2400" i="0" u="none" strike="noStrike" kern="1200" cap="none" spc="0" normalizeH="0" baseline="0" noProof="0" dirty="0" err="1" smtClean="0">
                <a:ln>
                  <a:noFill/>
                </a:ln>
                <a:solidFill>
                  <a:schemeClr val="tx1"/>
                </a:solidFill>
                <a:effectLst/>
                <a:uLnTx/>
                <a:uFillTx/>
                <a:latin typeface="+mn-lt"/>
                <a:ea typeface="+mn-ea"/>
                <a:cs typeface="+mn-cs"/>
              </a:rPr>
              <a:t>Lycophytes</a:t>
            </a:r>
            <a:r>
              <a:rPr kumimoji="0" lang="en-US" sz="2400" i="0" u="none" strike="noStrike" kern="1200" cap="none" spc="0" normalizeH="0" baseline="0" noProof="0" dirty="0" smtClean="0">
                <a:ln>
                  <a:noFill/>
                </a:ln>
                <a:solidFill>
                  <a:schemeClr val="tx1"/>
                </a:solidFill>
                <a:effectLst/>
                <a:uLnTx/>
                <a:uFillTx/>
                <a:latin typeface="+mn-lt"/>
                <a:ea typeface="+mn-ea"/>
                <a:cs typeface="+mn-cs"/>
              </a:rPr>
              <a:t> belong to </a:t>
            </a:r>
            <a:r>
              <a:rPr kumimoji="0" lang="en-US" sz="2400" i="0" u="none" strike="noStrike" kern="1200" cap="none" spc="0" normalizeH="0" baseline="0" noProof="0" dirty="0" err="1" smtClean="0">
                <a:ln>
                  <a:noFill/>
                </a:ln>
                <a:solidFill>
                  <a:schemeClr val="accent1">
                    <a:lumMod val="75000"/>
                  </a:schemeClr>
                </a:solidFill>
                <a:effectLst/>
                <a:uLnTx/>
                <a:uFillTx/>
                <a:latin typeface="+mn-lt"/>
                <a:ea typeface="+mn-ea"/>
                <a:cs typeface="+mn-cs"/>
              </a:rPr>
              <a:t>microphyllous</a:t>
            </a:r>
            <a:r>
              <a:rPr kumimoji="0" lang="en-US" sz="2400" i="0" u="none" strike="noStrike" kern="1200" cap="none" spc="0" normalizeH="0" baseline="0" noProof="0" dirty="0" smtClean="0">
                <a:ln>
                  <a:noFill/>
                </a:ln>
                <a:solidFill>
                  <a:schemeClr val="accent1">
                    <a:lumMod val="75000"/>
                  </a:schemeClr>
                </a:solidFill>
                <a:effectLst/>
                <a:uLnTx/>
                <a:uFillTx/>
                <a:latin typeface="+mn-lt"/>
                <a:ea typeface="+mn-ea"/>
                <a:cs typeface="+mn-cs"/>
              </a:rPr>
              <a:t> lineage </a:t>
            </a:r>
            <a:r>
              <a:rPr kumimoji="0" lang="en-US" sz="2400" i="0" u="none" strike="noStrike" kern="1200" cap="none" spc="0" normalizeH="0" baseline="0" noProof="0" dirty="0" smtClean="0">
                <a:ln>
                  <a:noFill/>
                </a:ln>
                <a:solidFill>
                  <a:schemeClr val="tx1"/>
                </a:solidFill>
                <a:effectLst/>
                <a:uLnTx/>
                <a:uFillTx/>
                <a:latin typeface="+mn-lt"/>
                <a:ea typeface="+mn-ea"/>
                <a:cs typeface="+mn-cs"/>
              </a:rPr>
              <a:t>of </a:t>
            </a:r>
            <a:r>
              <a:rPr kumimoji="0" lang="en-US" sz="2400" i="0" u="none" strike="noStrike" kern="1200" cap="none" spc="0" normalizeH="0" baseline="0" noProof="0" dirty="0" err="1" smtClean="0">
                <a:ln>
                  <a:noFill/>
                </a:ln>
                <a:solidFill>
                  <a:schemeClr val="tx1"/>
                </a:solidFill>
                <a:effectLst/>
                <a:uLnTx/>
                <a:uFillTx/>
                <a:latin typeface="+mn-lt"/>
                <a:ea typeface="+mn-ea"/>
                <a:cs typeface="+mn-cs"/>
              </a:rPr>
              <a:t>pteridophytes</a:t>
            </a:r>
            <a:r>
              <a:rPr kumimoji="0" lang="en-US" sz="2400" i="0" u="none" strike="noStrike" kern="1200" cap="none" spc="0" normalizeH="0" baseline="0" noProof="0" dirty="0" smtClean="0">
                <a:ln>
                  <a:noFill/>
                </a:ln>
                <a:solidFill>
                  <a:schemeClr val="tx1"/>
                </a:solidFill>
                <a:effectLst/>
                <a:uLnTx/>
                <a:uFillTx/>
                <a:latin typeface="+mn-lt"/>
                <a:ea typeface="+mn-ea"/>
                <a:cs typeface="+mn-cs"/>
              </a:rPr>
              <a:t>. This means that their leaves originated from the emergences of the stem surface, and therefore are more similar to moss leaves than any other leaves of </a:t>
            </a:r>
            <a:r>
              <a:rPr kumimoji="0" lang="en-US" sz="2400" i="0" u="none" strike="noStrike" kern="1200" cap="none" spc="0" normalizeH="0" baseline="0" noProof="0" dirty="0" err="1" smtClean="0">
                <a:ln>
                  <a:noFill/>
                </a:ln>
                <a:solidFill>
                  <a:schemeClr val="tx1"/>
                </a:solidFill>
                <a:effectLst/>
                <a:uLnTx/>
                <a:uFillTx/>
                <a:latin typeface="+mn-lt"/>
                <a:ea typeface="+mn-ea"/>
                <a:cs typeface="+mn-cs"/>
              </a:rPr>
              <a:t>pteridophytes</a:t>
            </a:r>
            <a:r>
              <a:rPr kumimoji="0" lang="en-US" sz="2400" i="0" u="none" strike="noStrike" kern="1200" cap="none" spc="0" normalizeH="0" baseline="0" noProof="0" dirty="0" smtClean="0">
                <a:ln>
                  <a:noFill/>
                </a:ln>
                <a:solidFill>
                  <a:schemeClr val="tx1"/>
                </a:solidFill>
                <a:effectLst/>
                <a:uLnTx/>
                <a:uFillTx/>
                <a:latin typeface="+mn-lt"/>
                <a:ea typeface="+mn-ea"/>
                <a:cs typeface="+mn-cs"/>
              </a:rPr>
              <a:t> and seed plants. </a:t>
            </a:r>
          </a:p>
          <a:p>
            <a:pPr marL="0" marR="0" lvl="0" indent="357188" algn="just" defTabSz="914400" rtl="0" eaLnBrk="1" fontAlgn="auto" latinLnBrk="0" hangingPunct="1">
              <a:spcBef>
                <a:spcPts val="0"/>
              </a:spcBef>
              <a:spcAft>
                <a:spcPts val="0"/>
              </a:spcAft>
              <a:buClrTx/>
              <a:buSzTx/>
              <a:buFont typeface="Arial" panose="020B0604020202020204" pitchFamily="34" charset="0"/>
              <a:buNone/>
              <a:tabLst/>
              <a:defRPr/>
            </a:pPr>
            <a:endParaRPr kumimoji="0" lang="en-US" sz="800" i="0" u="none" strike="noStrike" kern="1200" cap="none" spc="0" normalizeH="0" baseline="0" noProof="0" dirty="0" smtClean="0">
              <a:ln>
                <a:noFill/>
              </a:ln>
              <a:solidFill>
                <a:schemeClr val="tx1"/>
              </a:solidFill>
              <a:effectLst/>
              <a:uLnTx/>
              <a:uFillTx/>
              <a:latin typeface="+mn-lt"/>
              <a:ea typeface="+mn-ea"/>
              <a:cs typeface="+mn-cs"/>
            </a:endParaRPr>
          </a:p>
          <a:p>
            <a:pPr marL="0" marR="0" lvl="0" indent="357188" algn="just" defTabSz="914400" rtl="0" eaLnBrk="1" fontAlgn="auto" latinLnBrk="0" hangingPunct="1">
              <a:spcBef>
                <a:spcPts val="0"/>
              </a:spcBef>
              <a:spcAft>
                <a:spcPts val="0"/>
              </a:spcAft>
              <a:buClrTx/>
              <a:buSzTx/>
              <a:buFont typeface="Arial" panose="020B0604020202020204" pitchFamily="34" charset="0"/>
              <a:buNone/>
              <a:tabLst/>
              <a:defRPr/>
            </a:pPr>
            <a:r>
              <a:rPr kumimoji="0" lang="en-US" sz="2400" i="0" u="none" strike="noStrike" kern="1200" cap="none" spc="0" normalizeH="0" baseline="0" noProof="0" dirty="0" err="1" smtClean="0">
                <a:ln>
                  <a:noFill/>
                </a:ln>
                <a:solidFill>
                  <a:schemeClr val="tx1"/>
                </a:solidFill>
                <a:effectLst/>
                <a:uLnTx/>
                <a:uFillTx/>
                <a:latin typeface="+mn-lt"/>
                <a:ea typeface="+mn-ea"/>
                <a:cs typeface="+mn-cs"/>
              </a:rPr>
              <a:t>Lycophyte</a:t>
            </a:r>
            <a:r>
              <a:rPr kumimoji="0" lang="en-US" sz="240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i="0" u="none" strike="noStrike" kern="1200" cap="none" spc="0" normalizeH="0" baseline="0" noProof="0" dirty="0" smtClean="0">
                <a:ln>
                  <a:noFill/>
                </a:ln>
                <a:solidFill>
                  <a:schemeClr val="accent1">
                    <a:lumMod val="75000"/>
                  </a:schemeClr>
                </a:solidFill>
                <a:effectLst/>
                <a:uLnTx/>
                <a:uFillTx/>
                <a:latin typeface="+mn-lt"/>
                <a:ea typeface="+mn-ea"/>
                <a:cs typeface="+mn-cs"/>
              </a:rPr>
              <a:t>sporangia</a:t>
            </a:r>
            <a:r>
              <a:rPr kumimoji="0" lang="en-US" sz="2400" i="0" u="none" strike="noStrike" kern="1200" cap="none" spc="0" normalizeH="0" baseline="0" noProof="0" dirty="0" smtClean="0">
                <a:ln>
                  <a:noFill/>
                </a:ln>
                <a:solidFill>
                  <a:schemeClr val="accent2"/>
                </a:solidFill>
                <a:effectLst/>
                <a:uLnTx/>
                <a:uFillTx/>
                <a:latin typeface="+mn-lt"/>
                <a:ea typeface="+mn-ea"/>
                <a:cs typeface="+mn-cs"/>
              </a:rPr>
              <a:t> </a:t>
            </a:r>
            <a:r>
              <a:rPr kumimoji="0" lang="en-US" sz="2400" i="0" u="none" strike="noStrike" kern="1200" cap="none" spc="0" normalizeH="0" baseline="0" noProof="0" dirty="0" smtClean="0">
                <a:ln>
                  <a:noFill/>
                </a:ln>
                <a:solidFill>
                  <a:schemeClr val="tx1"/>
                </a:solidFill>
                <a:effectLst/>
                <a:uLnTx/>
                <a:uFillTx/>
                <a:latin typeface="+mn-lt"/>
                <a:ea typeface="+mn-ea"/>
                <a:cs typeface="+mn-cs"/>
              </a:rPr>
              <a:t>are associated with leaves and often form </a:t>
            </a:r>
            <a:r>
              <a:rPr kumimoji="0" lang="en-US" sz="2400" i="0" u="none" strike="noStrike" kern="1200" cap="none" spc="0" normalizeH="0" baseline="0" noProof="0" dirty="0" smtClean="0">
                <a:ln>
                  <a:noFill/>
                </a:ln>
                <a:solidFill>
                  <a:schemeClr val="accent1">
                    <a:lumMod val="75000"/>
                  </a:schemeClr>
                </a:solidFill>
                <a:effectLst/>
                <a:uLnTx/>
                <a:uFillTx/>
                <a:latin typeface="+mn-lt"/>
                <a:ea typeface="+mn-ea"/>
                <a:cs typeface="+mn-cs"/>
              </a:rPr>
              <a:t>strobilus</a:t>
            </a:r>
            <a:r>
              <a:rPr kumimoji="0" lang="en-US" sz="2400" i="0" u="none" strike="noStrike" kern="1200" cap="none" spc="0" normalizeH="0" baseline="0" noProof="0" dirty="0" smtClean="0">
                <a:ln>
                  <a:noFill/>
                </a:ln>
                <a:solidFill>
                  <a:schemeClr val="tx1"/>
                </a:solidFill>
                <a:effectLst/>
                <a:uLnTx/>
                <a:uFillTx/>
                <a:latin typeface="+mn-lt"/>
                <a:ea typeface="+mn-ea"/>
                <a:cs typeface="+mn-cs"/>
              </a:rPr>
              <a:t> which is condensation of sporangia-bearing leaves (</a:t>
            </a:r>
            <a:r>
              <a:rPr kumimoji="0" lang="en-US" sz="2400" i="0" u="none" strike="noStrike" kern="1200" cap="none" spc="0" normalizeH="0" baseline="0" noProof="0" dirty="0" err="1" smtClean="0">
                <a:ln>
                  <a:noFill/>
                </a:ln>
                <a:solidFill>
                  <a:schemeClr val="tx1"/>
                </a:solidFill>
                <a:effectLst/>
                <a:uLnTx/>
                <a:uFillTx/>
                <a:latin typeface="+mn-lt"/>
                <a:ea typeface="+mn-ea"/>
                <a:cs typeface="+mn-cs"/>
              </a:rPr>
              <a:t>sporophylls</a:t>
            </a:r>
            <a:r>
              <a:rPr kumimoji="0" lang="en-US" sz="2400" i="0" u="none" strike="noStrike" kern="1200" cap="none" spc="0" normalizeH="0" baseline="0" noProof="0" dirty="0" smtClean="0">
                <a:ln>
                  <a:noFill/>
                </a:ln>
                <a:solidFill>
                  <a:schemeClr val="tx1"/>
                </a:solidFill>
                <a:effectLst/>
                <a:uLnTx/>
                <a:uFillTx/>
                <a:latin typeface="+mn-lt"/>
                <a:ea typeface="+mn-ea"/>
                <a:cs typeface="+mn-cs"/>
              </a:rPr>
              <a:t> when they are leaf-like or </a:t>
            </a:r>
            <a:r>
              <a:rPr kumimoji="0" lang="en-US" sz="2400" i="0" u="none" strike="noStrike" kern="1200" cap="none" spc="0" normalizeH="0" baseline="0" noProof="0" dirty="0" err="1" smtClean="0">
                <a:ln>
                  <a:noFill/>
                </a:ln>
                <a:solidFill>
                  <a:schemeClr val="tx1"/>
                </a:solidFill>
                <a:effectLst/>
                <a:uLnTx/>
                <a:uFillTx/>
                <a:latin typeface="+mn-lt"/>
                <a:ea typeface="+mn-ea"/>
                <a:cs typeface="+mn-cs"/>
              </a:rPr>
              <a:t>sporangiophores</a:t>
            </a:r>
            <a:r>
              <a:rPr kumimoji="0" lang="en-US" sz="2400" i="0" u="none" strike="noStrike" kern="1200" cap="none" spc="0" normalizeH="0" baseline="0" noProof="0" dirty="0" smtClean="0">
                <a:ln>
                  <a:noFill/>
                </a:ln>
                <a:solidFill>
                  <a:schemeClr val="tx1"/>
                </a:solidFill>
                <a:effectLst/>
                <a:uLnTx/>
                <a:uFillTx/>
                <a:latin typeface="+mn-lt"/>
                <a:ea typeface="+mn-ea"/>
                <a:cs typeface="+mn-cs"/>
              </a:rPr>
              <a:t> when they are divergent). </a:t>
            </a:r>
          </a:p>
          <a:p>
            <a:pPr marL="0" marR="0" lvl="0" indent="357188" algn="just" defTabSz="914400" rtl="0" eaLnBrk="1" fontAlgn="auto" latinLnBrk="0" hangingPunct="1">
              <a:spcBef>
                <a:spcPts val="0"/>
              </a:spcBef>
              <a:spcAft>
                <a:spcPts val="0"/>
              </a:spcAft>
              <a:buClrTx/>
              <a:buSzTx/>
              <a:buFont typeface="Arial" panose="020B0604020202020204" pitchFamily="34" charset="0"/>
              <a:buNone/>
              <a:tabLst/>
              <a:defRPr/>
            </a:pPr>
            <a:r>
              <a:rPr kumimoji="0" lang="en-US" sz="2400" i="0" u="none" strike="noStrike" kern="1200" cap="none" spc="0" normalizeH="0" baseline="0" noProof="0" dirty="0" smtClean="0">
                <a:ln>
                  <a:noFill/>
                </a:ln>
                <a:solidFill>
                  <a:schemeClr val="tx1"/>
                </a:solidFill>
                <a:effectLst/>
                <a:uLnTx/>
                <a:uFillTx/>
                <a:latin typeface="+mn-lt"/>
                <a:ea typeface="+mn-ea"/>
                <a:cs typeface="+mn-cs"/>
              </a:rPr>
              <a:t>Their spermatozoon usually has 2 flagella (like mosses) but are sometimes also </a:t>
            </a:r>
            <a:r>
              <a:rPr kumimoji="0" lang="en-US" sz="2400" i="0" u="none" strike="noStrike" kern="1200" cap="none" spc="0" normalizeH="0" baseline="0" noProof="0" dirty="0" err="1" smtClean="0">
                <a:ln>
                  <a:noFill/>
                </a:ln>
                <a:solidFill>
                  <a:schemeClr val="tx1"/>
                </a:solidFill>
                <a:effectLst/>
                <a:uLnTx/>
                <a:uFillTx/>
                <a:latin typeface="+mn-lt"/>
                <a:ea typeface="+mn-ea"/>
                <a:cs typeface="+mn-cs"/>
              </a:rPr>
              <a:t>multiflagellate</a:t>
            </a:r>
            <a:r>
              <a:rPr kumimoji="0" lang="en-US" sz="2400" i="0" u="none" strike="noStrike" kern="1200" cap="none" spc="0" normalizeH="0" baseline="0" noProof="0" dirty="0" smtClean="0">
                <a:ln>
                  <a:noFill/>
                </a:ln>
                <a:solidFill>
                  <a:schemeClr val="tx1"/>
                </a:solidFill>
                <a:effectLst/>
                <a:uLnTx/>
                <a:uFillTx/>
                <a:latin typeface="+mn-lt"/>
                <a:ea typeface="+mn-ea"/>
                <a:cs typeface="+mn-cs"/>
              </a:rPr>
              <a:t> (like spermatozoa of other ferns). </a:t>
            </a:r>
            <a:r>
              <a:rPr kumimoji="0" lang="en-US" sz="2400" i="0" u="none" strike="noStrike" kern="1200" cap="none" spc="0" normalizeH="0" baseline="0" noProof="0" dirty="0" err="1" smtClean="0">
                <a:ln>
                  <a:noFill/>
                </a:ln>
                <a:solidFill>
                  <a:schemeClr val="tx1"/>
                </a:solidFill>
                <a:effectLst/>
                <a:uLnTx/>
                <a:uFillTx/>
                <a:latin typeface="+mn-lt"/>
                <a:ea typeface="+mn-ea"/>
                <a:cs typeface="+mn-cs"/>
              </a:rPr>
              <a:t>Lycophytes</a:t>
            </a:r>
            <a:r>
              <a:rPr kumimoji="0" lang="en-US" sz="2400" i="0" u="none" strike="noStrike" kern="1200" cap="none" spc="0" normalizeH="0" baseline="0" noProof="0" dirty="0" smtClean="0">
                <a:ln>
                  <a:noFill/>
                </a:ln>
                <a:solidFill>
                  <a:schemeClr val="tx1"/>
                </a:solidFill>
                <a:effectLst/>
                <a:uLnTx/>
                <a:uFillTx/>
                <a:latin typeface="+mn-lt"/>
                <a:ea typeface="+mn-ea"/>
                <a:cs typeface="+mn-cs"/>
              </a:rPr>
              <a:t> used to be the dominant plants of Carboniferous tropical swamp forests and their remains became coal. Contemporary </a:t>
            </a:r>
            <a:r>
              <a:rPr kumimoji="0" lang="en-US" sz="2400" i="0" u="none" strike="noStrike" kern="1200" cap="none" spc="0" normalizeH="0" baseline="0" noProof="0" dirty="0" err="1" smtClean="0">
                <a:ln>
                  <a:noFill/>
                </a:ln>
                <a:solidFill>
                  <a:schemeClr val="tx1"/>
                </a:solidFill>
                <a:effectLst/>
                <a:uLnTx/>
                <a:uFillTx/>
                <a:latin typeface="+mn-lt"/>
                <a:ea typeface="+mn-ea"/>
                <a:cs typeface="+mn-cs"/>
              </a:rPr>
              <a:t>lycophytes</a:t>
            </a:r>
            <a:r>
              <a:rPr kumimoji="0" lang="en-US" sz="2400" i="0" u="none" strike="noStrike" kern="1200" cap="none" spc="0" normalizeH="0" baseline="0" noProof="0" dirty="0" smtClean="0">
                <a:ln>
                  <a:noFill/>
                </a:ln>
                <a:solidFill>
                  <a:schemeClr val="tx1"/>
                </a:solidFill>
                <a:effectLst/>
                <a:uLnTx/>
                <a:uFillTx/>
                <a:latin typeface="+mn-lt"/>
                <a:ea typeface="+mn-ea"/>
                <a:cs typeface="+mn-cs"/>
              </a:rPr>
              <a:t> are much smaller but still thrive in wet and warm places. </a:t>
            </a:r>
          </a:p>
          <a:p>
            <a:pPr marL="0" marR="0" lvl="0" indent="357188" algn="just" defTabSz="914400" rtl="0" eaLnBrk="1" fontAlgn="auto" latinLnBrk="0" hangingPunct="1">
              <a:spcBef>
                <a:spcPts val="0"/>
              </a:spcBef>
              <a:spcAft>
                <a:spcPts val="0"/>
              </a:spcAft>
              <a:buClrTx/>
              <a:buSzTx/>
              <a:buFont typeface="Arial" panose="020B0604020202020204" pitchFamily="34" charset="0"/>
              <a:buNone/>
              <a:tabLst/>
              <a:defRPr/>
            </a:pPr>
            <a:endParaRPr kumimoji="0" lang="en-US" sz="900" i="0" u="none" strike="noStrike" kern="1200" cap="none" spc="0" normalizeH="0" baseline="0" noProof="0" dirty="0" smtClean="0">
              <a:ln>
                <a:noFill/>
              </a:ln>
              <a:solidFill>
                <a:schemeClr val="tx1"/>
              </a:solidFill>
              <a:effectLst/>
              <a:uLnTx/>
              <a:uFillTx/>
              <a:latin typeface="+mn-lt"/>
              <a:ea typeface="+mn-ea"/>
              <a:cs typeface="+mn-cs"/>
            </a:endParaRPr>
          </a:p>
          <a:p>
            <a:pPr marL="0" marR="0" lvl="0" indent="357188" algn="just" defTabSz="914400" rtl="0" eaLnBrk="1" fontAlgn="auto" latinLnBrk="0" hangingPunct="1">
              <a:spcBef>
                <a:spcPts val="0"/>
              </a:spcBef>
              <a:spcAft>
                <a:spcPts val="0"/>
              </a:spcAft>
              <a:buClrTx/>
              <a:buSzTx/>
              <a:buFont typeface="Arial" panose="020B0604020202020204" pitchFamily="34" charset="0"/>
              <a:buNone/>
              <a:tabLst/>
              <a:defRPr/>
            </a:pPr>
            <a:r>
              <a:rPr kumimoji="0" lang="en-US" sz="2400" i="0" u="none" strike="noStrike" kern="1200" cap="none" spc="0" normalizeH="0" baseline="0" noProof="0" dirty="0" smtClean="0">
                <a:ln>
                  <a:noFill/>
                </a:ln>
                <a:solidFill>
                  <a:schemeClr val="tx1"/>
                </a:solidFill>
                <a:effectLst/>
                <a:uLnTx/>
                <a:uFillTx/>
                <a:latin typeface="+mn-lt"/>
                <a:ea typeface="+mn-ea"/>
                <a:cs typeface="+mn-cs"/>
              </a:rPr>
              <a:t>More </a:t>
            </a:r>
            <a:r>
              <a:rPr kumimoji="0" lang="en-US" sz="2400" i="0" u="none" strike="noStrike" kern="1200" cap="none" spc="0" normalizeH="0" baseline="0" noProof="0" dirty="0" smtClean="0">
                <a:ln>
                  <a:noFill/>
                </a:ln>
                <a:solidFill>
                  <a:schemeClr val="tx1"/>
                </a:solidFill>
                <a:effectLst/>
                <a:uLnTx/>
                <a:uFillTx/>
                <a:latin typeface="+mn-lt"/>
                <a:ea typeface="+mn-ea"/>
                <a:cs typeface="+mn-cs"/>
              </a:rPr>
              <a:t>basal </a:t>
            </a:r>
            <a:r>
              <a:rPr kumimoji="0" lang="en-US" sz="2400" i="0" u="none" strike="noStrike" kern="1200" cap="none" spc="0" normalizeH="0" baseline="0" noProof="0" dirty="0" err="1" smtClean="0">
                <a:ln>
                  <a:noFill/>
                </a:ln>
                <a:solidFill>
                  <a:schemeClr val="tx1"/>
                </a:solidFill>
                <a:effectLst/>
                <a:uLnTx/>
                <a:uFillTx/>
                <a:latin typeface="+mn-lt"/>
                <a:ea typeface="+mn-ea"/>
                <a:cs typeface="+mn-cs"/>
              </a:rPr>
              <a:t>lycophytes</a:t>
            </a:r>
            <a:r>
              <a:rPr kumimoji="0" lang="en-US" sz="240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i="0" u="none" strike="noStrike" kern="1200" cap="none" spc="0" normalizeH="0" baseline="0" noProof="0" dirty="0" smtClean="0">
                <a:ln>
                  <a:noFill/>
                </a:ln>
                <a:solidFill>
                  <a:schemeClr val="tx1"/>
                </a:solidFill>
                <a:effectLst/>
                <a:uLnTx/>
                <a:uFillTx/>
                <a:latin typeface="+mn-lt"/>
                <a:ea typeface="+mn-ea"/>
                <a:cs typeface="+mn-cs"/>
              </a:rPr>
              <a:t>(</a:t>
            </a:r>
            <a:r>
              <a:rPr kumimoji="0" lang="en-US" sz="2400" i="0" u="none" strike="noStrike" kern="1200" cap="none" spc="0" normalizeH="0" baseline="0" noProof="0" dirty="0" err="1" smtClean="0">
                <a:ln>
                  <a:noFill/>
                </a:ln>
                <a:solidFill>
                  <a:schemeClr val="tx1"/>
                </a:solidFill>
                <a:effectLst/>
                <a:uLnTx/>
                <a:uFillTx/>
                <a:latin typeface="+mn-lt"/>
                <a:ea typeface="+mn-ea"/>
                <a:cs typeface="+mn-cs"/>
              </a:rPr>
              <a:t>clubmoss</a:t>
            </a:r>
            <a:r>
              <a:rPr kumimoji="0" lang="en-US" sz="240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i="1" u="none" strike="noStrike" kern="1200" cap="none" spc="0" normalizeH="0" baseline="0" noProof="0" dirty="0" err="1" smtClean="0">
                <a:ln>
                  <a:noFill/>
                </a:ln>
                <a:solidFill>
                  <a:schemeClr val="accent1">
                    <a:lumMod val="75000"/>
                  </a:schemeClr>
                </a:solidFill>
                <a:effectLst/>
                <a:uLnTx/>
                <a:uFillTx/>
                <a:latin typeface="+mn-lt"/>
                <a:ea typeface="+mn-ea"/>
                <a:cs typeface="+mn-cs"/>
              </a:rPr>
              <a:t>Lycopodium</a:t>
            </a:r>
            <a:r>
              <a:rPr kumimoji="0" lang="en-US" sz="2400" i="0" u="none" strike="noStrike" kern="1200" cap="none" spc="0" normalizeH="0" baseline="0" noProof="0" dirty="0" smtClean="0">
                <a:ln>
                  <a:noFill/>
                </a:ln>
                <a:solidFill>
                  <a:schemeClr val="tx1"/>
                </a:solidFill>
                <a:effectLst/>
                <a:uLnTx/>
                <a:uFillTx/>
                <a:latin typeface="+mn-lt"/>
                <a:ea typeface="+mn-ea"/>
                <a:cs typeface="+mn-cs"/>
              </a:rPr>
              <a:t>) have </a:t>
            </a:r>
            <a:r>
              <a:rPr kumimoji="0" lang="en-US" sz="2400" i="0" u="none" strike="noStrike" kern="1200" cap="none" spc="0" normalizeH="0" baseline="0" noProof="0" dirty="0" smtClean="0">
                <a:ln>
                  <a:noFill/>
                </a:ln>
                <a:solidFill>
                  <a:schemeClr val="accent1">
                    <a:lumMod val="75000"/>
                  </a:schemeClr>
                </a:solidFill>
                <a:effectLst/>
                <a:uLnTx/>
                <a:uFillTx/>
                <a:latin typeface="+mn-lt"/>
                <a:ea typeface="+mn-ea"/>
                <a:cs typeface="+mn-cs"/>
              </a:rPr>
              <a:t>equal spores </a:t>
            </a:r>
            <a:r>
              <a:rPr kumimoji="0" lang="en-US" sz="2400" i="0" u="none" strike="noStrike" kern="1200" cap="none" spc="0" normalizeH="0" baseline="0" noProof="0" dirty="0" smtClean="0">
                <a:ln>
                  <a:noFill/>
                </a:ln>
                <a:solidFill>
                  <a:schemeClr val="tx1"/>
                </a:solidFill>
                <a:effectLst/>
                <a:uLnTx/>
                <a:uFillTx/>
                <a:latin typeface="+mn-lt"/>
                <a:ea typeface="+mn-ea"/>
                <a:cs typeface="+mn-cs"/>
              </a:rPr>
              <a:t>and underground gametophytes, whereas more advanced </a:t>
            </a:r>
            <a:r>
              <a:rPr kumimoji="0" lang="en-US" sz="2400" i="1" u="none" strike="noStrike" kern="1200" cap="none" spc="0" normalizeH="0" baseline="0" noProof="0" dirty="0" err="1" smtClean="0">
                <a:ln>
                  <a:noFill/>
                </a:ln>
                <a:solidFill>
                  <a:schemeClr val="accent1">
                    <a:lumMod val="75000"/>
                  </a:schemeClr>
                </a:solidFill>
                <a:effectLst/>
                <a:uLnTx/>
                <a:uFillTx/>
                <a:latin typeface="+mn-lt"/>
                <a:ea typeface="+mn-ea"/>
                <a:cs typeface="+mn-cs"/>
              </a:rPr>
              <a:t>Selaginella</a:t>
            </a:r>
            <a:r>
              <a:rPr kumimoji="0" lang="en-US" sz="2400" i="0" u="none" strike="noStrike" kern="1200" cap="none" spc="0" normalizeH="0" baseline="0" noProof="0" dirty="0" smtClean="0">
                <a:ln>
                  <a:noFill/>
                </a:ln>
                <a:solidFill>
                  <a:schemeClr val="accent1">
                    <a:lumMod val="75000"/>
                  </a:schemeClr>
                </a:solidFill>
                <a:effectLst/>
                <a:uLnTx/>
                <a:uFillTx/>
                <a:latin typeface="+mn-lt"/>
                <a:ea typeface="+mn-ea"/>
                <a:cs typeface="+mn-cs"/>
              </a:rPr>
              <a:t> (</a:t>
            </a:r>
            <a:r>
              <a:rPr kumimoji="0" lang="en-US" sz="2400" i="0" u="none" strike="noStrike" kern="1200" cap="none" spc="0" normalizeH="0" baseline="0" noProof="0" dirty="0" err="1" smtClean="0">
                <a:ln>
                  <a:noFill/>
                </a:ln>
                <a:solidFill>
                  <a:schemeClr val="accent1">
                    <a:lumMod val="75000"/>
                  </a:schemeClr>
                </a:solidFill>
                <a:effectLst/>
                <a:uLnTx/>
                <a:uFillTx/>
                <a:latin typeface="+mn-lt"/>
                <a:ea typeface="+mn-ea"/>
                <a:cs typeface="+mn-cs"/>
              </a:rPr>
              <a:t>spikemoss</a:t>
            </a:r>
            <a:r>
              <a:rPr kumimoji="0" lang="en-US" sz="240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400" i="0" u="none" strike="noStrike" kern="1200" cap="none" spc="0" normalizeH="0" baseline="0" noProof="0" dirty="0" err="1" smtClean="0">
                <a:ln>
                  <a:noFill/>
                </a:ln>
                <a:solidFill>
                  <a:schemeClr val="tx1"/>
                </a:solidFill>
                <a:effectLst/>
                <a:uLnTx/>
                <a:uFillTx/>
                <a:latin typeface="+mn-lt"/>
                <a:ea typeface="+mn-ea"/>
                <a:cs typeface="+mn-cs"/>
              </a:rPr>
              <a:t>Isoëtes</a:t>
            </a:r>
            <a:r>
              <a:rPr kumimoji="0" lang="en-US" sz="2400" i="0" u="none" strike="noStrike" kern="1200" cap="none" spc="0" normalizeH="0" baseline="0" noProof="0" dirty="0" smtClean="0">
                <a:ln>
                  <a:noFill/>
                </a:ln>
                <a:solidFill>
                  <a:schemeClr val="tx1"/>
                </a:solidFill>
                <a:effectLst/>
                <a:uLnTx/>
                <a:uFillTx/>
                <a:latin typeface="+mn-lt"/>
                <a:ea typeface="+mn-ea"/>
                <a:cs typeface="+mn-cs"/>
              </a:rPr>
              <a:t> (quillwort) are both </a:t>
            </a:r>
            <a:r>
              <a:rPr kumimoji="0" lang="en-US" sz="2400" i="0" u="none" strike="noStrike" kern="1200" cap="none" spc="0" normalizeH="0" baseline="0" noProof="0" dirty="0" err="1" smtClean="0">
                <a:ln>
                  <a:noFill/>
                </a:ln>
                <a:solidFill>
                  <a:schemeClr val="accent1">
                    <a:lumMod val="75000"/>
                  </a:schemeClr>
                </a:solidFill>
                <a:effectLst/>
                <a:uLnTx/>
                <a:uFillTx/>
                <a:latin typeface="+mn-lt"/>
                <a:ea typeface="+mn-ea"/>
                <a:cs typeface="+mn-cs"/>
              </a:rPr>
              <a:t>heterosporous</a:t>
            </a:r>
            <a:r>
              <a:rPr kumimoji="0" lang="en-US" sz="2400" i="0" u="none" strike="noStrike" kern="1200" cap="none" spc="0" normalizeH="0" baseline="0" noProof="0" dirty="0" smtClean="0">
                <a:ln>
                  <a:noFill/>
                </a:ln>
                <a:solidFill>
                  <a:schemeClr val="tx1"/>
                </a:solidFill>
                <a:effectLst/>
                <a:uLnTx/>
                <a:uFillTx/>
                <a:latin typeface="+mn-lt"/>
                <a:ea typeface="+mn-ea"/>
                <a:cs typeface="+mn-cs"/>
              </a:rPr>
              <a:t> with reduced aboveground gametophytes. </a:t>
            </a:r>
            <a:endParaRPr kumimoji="0" lang="ru-RU" sz="24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10896" y="1358266"/>
            <a:ext cx="5129784" cy="3813047"/>
          </a:xfrm>
        </p:spPr>
        <p:txBody>
          <a:bodyPr>
            <a:normAutofit lnSpcReduction="10000"/>
          </a:bodyPr>
          <a:lstStyle/>
          <a:p>
            <a:pPr marL="0" indent="357188">
              <a:lnSpc>
                <a:spcPct val="100000"/>
              </a:lnSpc>
              <a:spcBef>
                <a:spcPts val="0"/>
              </a:spcBef>
              <a:buNone/>
            </a:pPr>
            <a:r>
              <a:rPr lang="en-US" sz="2400" b="1" i="1" dirty="0" err="1" smtClean="0">
                <a:solidFill>
                  <a:schemeClr val="accent1">
                    <a:lumMod val="75000"/>
                  </a:schemeClr>
                </a:solidFill>
              </a:rPr>
              <a:t>Lycopodium</a:t>
            </a:r>
            <a:endParaRPr lang="en-US" sz="2400" b="1" i="1" dirty="0" smtClean="0">
              <a:solidFill>
                <a:schemeClr val="accent1">
                  <a:lumMod val="75000"/>
                </a:schemeClr>
              </a:solidFill>
            </a:endParaRPr>
          </a:p>
          <a:p>
            <a:pPr marL="0" indent="357188" algn="just">
              <a:lnSpc>
                <a:spcPct val="100000"/>
              </a:lnSpc>
              <a:spcBef>
                <a:spcPts val="0"/>
              </a:spcBef>
              <a:buNone/>
            </a:pPr>
            <a:r>
              <a:rPr lang="en-US" sz="2400" i="1" dirty="0" err="1" smtClean="0"/>
              <a:t>Lycopodium</a:t>
            </a:r>
            <a:r>
              <a:rPr lang="en-US" sz="2400" i="1" dirty="0" smtClean="0"/>
              <a:t> </a:t>
            </a:r>
            <a:r>
              <a:rPr lang="en-US" sz="2400" dirty="0" smtClean="0"/>
              <a:t>is commonly known as ‘club moss’ due to their moss like appearance and club shaped </a:t>
            </a:r>
            <a:r>
              <a:rPr lang="en-US" sz="2400" dirty="0" err="1" smtClean="0"/>
              <a:t>strobili</a:t>
            </a:r>
            <a:r>
              <a:rPr lang="en-US" sz="2400" dirty="0" smtClean="0"/>
              <a:t>. </a:t>
            </a:r>
            <a:endParaRPr lang="en-US" sz="2400" dirty="0" smtClean="0"/>
          </a:p>
          <a:p>
            <a:pPr marL="0" indent="357188" algn="just">
              <a:lnSpc>
                <a:spcPct val="100000"/>
              </a:lnSpc>
              <a:spcBef>
                <a:spcPts val="0"/>
              </a:spcBef>
              <a:buNone/>
            </a:pPr>
            <a:endParaRPr lang="en-US" sz="800" dirty="0" smtClean="0"/>
          </a:p>
          <a:p>
            <a:pPr marL="0" indent="357188" algn="just">
              <a:lnSpc>
                <a:spcPct val="100000"/>
              </a:lnSpc>
              <a:spcBef>
                <a:spcPts val="0"/>
              </a:spcBef>
              <a:buNone/>
            </a:pPr>
            <a:r>
              <a:rPr lang="en-US" sz="2400" dirty="0" smtClean="0"/>
              <a:t>Plant </a:t>
            </a:r>
            <a:r>
              <a:rPr lang="en-US" sz="2400" dirty="0" smtClean="0"/>
              <a:t>body is </a:t>
            </a:r>
            <a:r>
              <a:rPr lang="en-US" sz="2400" dirty="0" err="1" smtClean="0"/>
              <a:t>sporophytic</a:t>
            </a:r>
            <a:r>
              <a:rPr lang="en-US" sz="2400" dirty="0" smtClean="0"/>
              <a:t> and the </a:t>
            </a:r>
            <a:r>
              <a:rPr lang="en-US" sz="2400" dirty="0" err="1" smtClean="0"/>
              <a:t>sporophyte</a:t>
            </a:r>
            <a:r>
              <a:rPr lang="en-US" sz="2400" dirty="0" smtClean="0"/>
              <a:t> is divisible into roots, stem and leaves. Usually they may have either prostrate stem with erect leafy branches or weak pendant stem (epiphytes). </a:t>
            </a:r>
          </a:p>
        </p:txBody>
      </p:sp>
      <p:pic>
        <p:nvPicPr>
          <p:cNvPr id="5" name="Picture 2" descr="C:\Users\ADM\Documents\Karime\2018\Lectures\Biodiversity of plants\Additional materials Biodiversity\image-599.png"/>
          <p:cNvPicPr>
            <a:picLocks noChangeAspect="1" noChangeArrowheads="1"/>
          </p:cNvPicPr>
          <p:nvPr/>
        </p:nvPicPr>
        <p:blipFill>
          <a:blip r:embed="rId2" cstate="print"/>
          <a:srcRect l="1404" r="2099" b="6084"/>
          <a:stretch>
            <a:fillRect/>
          </a:stretch>
        </p:blipFill>
        <p:spPr bwMode="auto">
          <a:xfrm>
            <a:off x="6035040" y="606976"/>
            <a:ext cx="6025896" cy="5071448"/>
          </a:xfrm>
          <a:prstGeom prst="rect">
            <a:avLst/>
          </a:prstGeom>
          <a:noFill/>
        </p:spPr>
      </p:pic>
      <p:sp>
        <p:nvSpPr>
          <p:cNvPr id="6" name="TextBox 5"/>
          <p:cNvSpPr txBox="1"/>
          <p:nvPr/>
        </p:nvSpPr>
        <p:spPr>
          <a:xfrm>
            <a:off x="5861304" y="5916168"/>
            <a:ext cx="6330696" cy="707886"/>
          </a:xfrm>
          <a:prstGeom prst="rect">
            <a:avLst/>
          </a:prstGeom>
          <a:noFill/>
        </p:spPr>
        <p:txBody>
          <a:bodyPr wrap="square" rtlCol="0">
            <a:spAutoFit/>
          </a:bodyPr>
          <a:lstStyle/>
          <a:p>
            <a:r>
              <a:rPr lang="en-US" sz="2000" b="1" i="1" dirty="0" err="1" smtClean="0"/>
              <a:t>Lycopodium</a:t>
            </a:r>
            <a:r>
              <a:rPr lang="en-US" sz="2000" b="1" i="1" dirty="0" smtClean="0"/>
              <a:t>. </a:t>
            </a:r>
            <a:r>
              <a:rPr lang="en-US" sz="2000" b="1" dirty="0" smtClean="0"/>
              <a:t>External features of some species: A.- </a:t>
            </a:r>
            <a:r>
              <a:rPr lang="en-US" sz="2000" b="1" i="1" dirty="0" smtClean="0"/>
              <a:t>L. </a:t>
            </a:r>
            <a:r>
              <a:rPr lang="en-US" sz="2000" b="1" i="1" dirty="0" err="1" smtClean="0"/>
              <a:t>phlegmaria</a:t>
            </a:r>
            <a:r>
              <a:rPr lang="en-US" sz="2000" b="1" dirty="0" smtClean="0"/>
              <a:t>, B – </a:t>
            </a:r>
            <a:r>
              <a:rPr lang="en-US" sz="2000" b="1" i="1" dirty="0" smtClean="0"/>
              <a:t>L. </a:t>
            </a:r>
            <a:r>
              <a:rPr lang="en-US" sz="2000" b="1" i="1" dirty="0" err="1" smtClean="0"/>
              <a:t>clavatum</a:t>
            </a:r>
            <a:r>
              <a:rPr lang="en-US" sz="2000" b="1" dirty="0" smtClean="0"/>
              <a:t>, C – </a:t>
            </a:r>
            <a:r>
              <a:rPr lang="en-US" sz="2000" b="1" i="1" dirty="0" smtClean="0"/>
              <a:t>L.</a:t>
            </a:r>
            <a:r>
              <a:rPr lang="en-US" sz="2000" b="1" dirty="0" smtClean="0"/>
              <a:t> </a:t>
            </a:r>
            <a:r>
              <a:rPr lang="en-US" sz="2000" b="1" i="1" dirty="0" err="1" smtClean="0"/>
              <a:t>volubile</a:t>
            </a:r>
            <a:r>
              <a:rPr lang="en-US" sz="2000" b="1" dirty="0" smtClean="0"/>
              <a:t>, D – </a:t>
            </a:r>
            <a:r>
              <a:rPr lang="en-US" sz="2000" b="1" i="1" dirty="0" smtClean="0"/>
              <a:t>L. </a:t>
            </a:r>
            <a:r>
              <a:rPr lang="en-US" sz="2000" b="1" i="1" dirty="0" err="1" smtClean="0"/>
              <a:t>selago</a:t>
            </a:r>
            <a:r>
              <a:rPr lang="en-US" sz="2000" b="1" i="1" dirty="0" smtClean="0"/>
              <a:t> </a:t>
            </a:r>
            <a:endParaRPr lang="ru-RU" sz="2000" b="1" i="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34947" y="1500759"/>
            <a:ext cx="8748215" cy="4031873"/>
          </a:xfrm>
          <a:prstGeom prst="rect">
            <a:avLst/>
          </a:prstGeom>
        </p:spPr>
        <p:txBody>
          <a:bodyPr wrap="square">
            <a:spAutoFit/>
          </a:bodyPr>
          <a:lstStyle/>
          <a:p>
            <a:pPr indent="357188" algn="just"/>
            <a:r>
              <a:rPr lang="en-US" sz="2400" dirty="0" smtClean="0">
                <a:solidFill>
                  <a:schemeClr val="accent1">
                    <a:lumMod val="75000"/>
                  </a:schemeClr>
                </a:solidFill>
              </a:rPr>
              <a:t>Stem</a:t>
            </a:r>
            <a:r>
              <a:rPr lang="en-US" sz="2400" dirty="0" smtClean="0"/>
              <a:t> is </a:t>
            </a:r>
            <a:r>
              <a:rPr lang="en-US" sz="2400" dirty="0" smtClean="0"/>
              <a:t>erect, </a:t>
            </a:r>
            <a:r>
              <a:rPr lang="en-US" sz="2400" dirty="0" smtClean="0"/>
              <a:t>pendant </a:t>
            </a:r>
            <a:r>
              <a:rPr lang="en-US" sz="2400" dirty="0" smtClean="0"/>
              <a:t>or </a:t>
            </a:r>
            <a:r>
              <a:rPr lang="en-US" sz="2400" dirty="0" smtClean="0"/>
              <a:t>prostrate </a:t>
            </a:r>
            <a:r>
              <a:rPr lang="en-US" sz="2400" dirty="0" smtClean="0"/>
              <a:t>with upright </a:t>
            </a:r>
            <a:r>
              <a:rPr lang="en-US" sz="2400" dirty="0" smtClean="0"/>
              <a:t>branches. </a:t>
            </a:r>
            <a:r>
              <a:rPr lang="en-US" sz="2400" dirty="0" smtClean="0"/>
              <a:t>The branching of the stem is partly </a:t>
            </a:r>
            <a:r>
              <a:rPr lang="en-US" sz="2400" dirty="0" err="1" smtClean="0"/>
              <a:t>monopodial</a:t>
            </a:r>
            <a:r>
              <a:rPr lang="en-US" sz="2400" dirty="0" smtClean="0"/>
              <a:t> and partly dichotomous. The stem is thickly covered with many leaves. </a:t>
            </a:r>
          </a:p>
          <a:p>
            <a:pPr indent="357188" algn="just"/>
            <a:endParaRPr lang="en-US" sz="800" dirty="0" smtClean="0">
              <a:solidFill>
                <a:schemeClr val="accent1">
                  <a:lumMod val="75000"/>
                </a:schemeClr>
              </a:solidFill>
            </a:endParaRPr>
          </a:p>
          <a:p>
            <a:pPr indent="357188" algn="just"/>
            <a:r>
              <a:rPr lang="en-US" sz="2400" dirty="0" smtClean="0">
                <a:solidFill>
                  <a:schemeClr val="accent1">
                    <a:lumMod val="75000"/>
                  </a:schemeClr>
                </a:solidFill>
              </a:rPr>
              <a:t>Leaves </a:t>
            </a:r>
            <a:r>
              <a:rPr lang="en-US" sz="2400" dirty="0" smtClean="0"/>
              <a:t>are </a:t>
            </a:r>
            <a:r>
              <a:rPr lang="en-US" sz="2400" dirty="0" err="1" smtClean="0"/>
              <a:t>eligulate</a:t>
            </a:r>
            <a:r>
              <a:rPr lang="en-US" sz="2400" dirty="0" smtClean="0"/>
              <a:t>, simple, small, sessile, usually </a:t>
            </a:r>
            <a:r>
              <a:rPr lang="en-US" sz="2400" dirty="0" err="1" smtClean="0"/>
              <a:t>lanceolate</a:t>
            </a:r>
            <a:r>
              <a:rPr lang="en-US" sz="2400" dirty="0" smtClean="0"/>
              <a:t> in outline with broad base. Each leaf contains a single </a:t>
            </a:r>
            <a:r>
              <a:rPr lang="en-US" sz="2400" dirty="0" err="1" smtClean="0"/>
              <a:t>unbranched</a:t>
            </a:r>
            <a:r>
              <a:rPr lang="en-US" sz="2400" dirty="0" smtClean="0"/>
              <a:t> </a:t>
            </a:r>
            <a:r>
              <a:rPr lang="en-US" sz="2400" dirty="0" err="1" smtClean="0"/>
              <a:t>midvein</a:t>
            </a:r>
            <a:r>
              <a:rPr lang="en-US" sz="2400" dirty="0" smtClean="0"/>
              <a:t>. Leaves are arranged spirally in </a:t>
            </a:r>
            <a:r>
              <a:rPr lang="en-US" sz="2400" i="1" dirty="0" err="1" smtClean="0"/>
              <a:t>Lycopodium</a:t>
            </a:r>
            <a:r>
              <a:rPr lang="en-US" sz="2400" i="1" dirty="0" smtClean="0"/>
              <a:t> </a:t>
            </a:r>
            <a:r>
              <a:rPr lang="en-US" sz="2400" i="1" dirty="0" err="1" smtClean="0"/>
              <a:t>clavatum</a:t>
            </a:r>
            <a:r>
              <a:rPr lang="en-US" sz="2400" dirty="0" smtClean="0"/>
              <a:t> and </a:t>
            </a:r>
            <a:r>
              <a:rPr lang="en-US" sz="2400" i="1" dirty="0" err="1" smtClean="0"/>
              <a:t>Lycopodium</a:t>
            </a:r>
            <a:r>
              <a:rPr lang="en-US" sz="2400" i="1" dirty="0" smtClean="0"/>
              <a:t> </a:t>
            </a:r>
            <a:r>
              <a:rPr lang="en-US" sz="2400" i="1" dirty="0" err="1" smtClean="0"/>
              <a:t>annotinum</a:t>
            </a:r>
            <a:r>
              <a:rPr lang="en-US" sz="2400" dirty="0" smtClean="0"/>
              <a:t>, in pairs in </a:t>
            </a:r>
            <a:r>
              <a:rPr lang="en-US" sz="2400" i="1" dirty="0" err="1" smtClean="0"/>
              <a:t>Lycopodium</a:t>
            </a:r>
            <a:r>
              <a:rPr lang="en-US" sz="2400" i="1" dirty="0" smtClean="0"/>
              <a:t> </a:t>
            </a:r>
            <a:r>
              <a:rPr lang="en-US" sz="2400" i="1" dirty="0" err="1" smtClean="0"/>
              <a:t>alpinum</a:t>
            </a:r>
            <a:r>
              <a:rPr lang="en-US" sz="2400" dirty="0" smtClean="0"/>
              <a:t>, and in whorls in </a:t>
            </a:r>
            <a:r>
              <a:rPr lang="en-US" sz="2400" i="1" dirty="0" err="1" smtClean="0"/>
              <a:t>Lycopodium</a:t>
            </a:r>
            <a:r>
              <a:rPr lang="en-US" sz="2400" i="1" dirty="0" smtClean="0"/>
              <a:t> </a:t>
            </a:r>
            <a:r>
              <a:rPr lang="en-US" sz="2400" i="1" dirty="0" err="1" smtClean="0"/>
              <a:t>cernuum</a:t>
            </a:r>
            <a:r>
              <a:rPr lang="en-US" sz="2400" i="1" dirty="0" smtClean="0"/>
              <a:t>.</a:t>
            </a:r>
            <a:r>
              <a:rPr lang="en-US" sz="2400" dirty="0" smtClean="0"/>
              <a:t> Leaves contain many equally distributed stomata.</a:t>
            </a:r>
            <a:endParaRPr lang="en-US" sz="2400" i="1" dirty="0" smtClean="0"/>
          </a:p>
          <a:p>
            <a:pPr indent="357188" algn="just"/>
            <a:endParaRPr lang="en-US" sz="800" dirty="0" smtClean="0">
              <a:solidFill>
                <a:schemeClr val="accent1">
                  <a:lumMod val="75000"/>
                </a:schemeClr>
              </a:solidFill>
            </a:endParaRPr>
          </a:p>
          <a:p>
            <a:pPr indent="357188" algn="just"/>
            <a:r>
              <a:rPr lang="en-US" sz="2400" dirty="0" smtClean="0">
                <a:solidFill>
                  <a:schemeClr val="accent1">
                    <a:lumMod val="75000"/>
                  </a:schemeClr>
                </a:solidFill>
              </a:rPr>
              <a:t>Roots</a:t>
            </a:r>
            <a:r>
              <a:rPr lang="en-US" sz="2400" dirty="0" smtClean="0"/>
              <a:t> </a:t>
            </a:r>
            <a:r>
              <a:rPr lang="en-US" sz="2400" dirty="0" smtClean="0"/>
              <a:t>are adventitious, dichotomously branched and small.</a:t>
            </a:r>
            <a:endParaRPr lang="ru-RU"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3464" y="393193"/>
            <a:ext cx="8193024" cy="3291839"/>
          </a:xfrm>
        </p:spPr>
        <p:txBody>
          <a:bodyPr>
            <a:noAutofit/>
          </a:bodyPr>
          <a:lstStyle/>
          <a:p>
            <a:pPr marL="0" indent="357188">
              <a:lnSpc>
                <a:spcPct val="100000"/>
              </a:lnSpc>
              <a:spcBef>
                <a:spcPts val="0"/>
              </a:spcBef>
              <a:buNone/>
            </a:pPr>
            <a:r>
              <a:rPr lang="en-US" b="1" i="1" dirty="0" err="1" smtClean="0">
                <a:solidFill>
                  <a:schemeClr val="accent1">
                    <a:lumMod val="75000"/>
                  </a:schemeClr>
                </a:solidFill>
              </a:rPr>
              <a:t>Lycopodium</a:t>
            </a:r>
            <a:r>
              <a:rPr lang="en-US" b="1" i="1" dirty="0" smtClean="0">
                <a:solidFill>
                  <a:schemeClr val="accent1">
                    <a:lumMod val="75000"/>
                  </a:schemeClr>
                </a:solidFill>
              </a:rPr>
              <a:t> </a:t>
            </a:r>
            <a:r>
              <a:rPr lang="en-US" b="1" i="1" dirty="0" err="1" smtClean="0">
                <a:solidFill>
                  <a:schemeClr val="accent1">
                    <a:lumMod val="75000"/>
                  </a:schemeClr>
                </a:solidFill>
              </a:rPr>
              <a:t>clavatum</a:t>
            </a:r>
            <a:endParaRPr lang="en-US" b="1" i="1" dirty="0" smtClean="0">
              <a:solidFill>
                <a:schemeClr val="accent1">
                  <a:lumMod val="75000"/>
                </a:schemeClr>
              </a:solidFill>
            </a:endParaRPr>
          </a:p>
          <a:p>
            <a:pPr marL="0" indent="357188">
              <a:lnSpc>
                <a:spcPct val="100000"/>
              </a:lnSpc>
              <a:spcBef>
                <a:spcPts val="0"/>
              </a:spcBef>
              <a:buNone/>
            </a:pPr>
            <a:endParaRPr lang="en-US" sz="1200" b="1" i="1" dirty="0" smtClean="0">
              <a:solidFill>
                <a:schemeClr val="accent2"/>
              </a:solidFill>
            </a:endParaRPr>
          </a:p>
          <a:p>
            <a:pPr marL="0" indent="357188" algn="just">
              <a:lnSpc>
                <a:spcPct val="100000"/>
              </a:lnSpc>
              <a:spcBef>
                <a:spcPts val="0"/>
              </a:spcBef>
              <a:buNone/>
            </a:pPr>
            <a:r>
              <a:rPr lang="en-US" sz="2400" dirty="0" smtClean="0"/>
              <a:t>The </a:t>
            </a:r>
            <a:r>
              <a:rPr lang="en-US" sz="2400" dirty="0" err="1" smtClean="0"/>
              <a:t>sporophyte</a:t>
            </a:r>
            <a:r>
              <a:rPr lang="en-US" sz="2400" dirty="0" smtClean="0"/>
              <a:t> has a weak, prostrate stem trailing along the surface and rooted down with adventitious roots growing anywhere on the lower surface. The branching is dichotomous becoming </a:t>
            </a:r>
            <a:r>
              <a:rPr lang="en-US" sz="2400" dirty="0" err="1" smtClean="0"/>
              <a:t>monopodial</a:t>
            </a:r>
            <a:r>
              <a:rPr lang="en-US" sz="2400" dirty="0" smtClean="0"/>
              <a:t> by the strong development of aerial branches here and there. The stem is closely covered spirally by small, simple (</a:t>
            </a:r>
            <a:r>
              <a:rPr lang="en-US" sz="2400" dirty="0" err="1" smtClean="0"/>
              <a:t>microphyllous</a:t>
            </a:r>
            <a:r>
              <a:rPr lang="en-US" sz="2400" dirty="0" smtClean="0"/>
              <a:t>), sessile, </a:t>
            </a:r>
            <a:r>
              <a:rPr lang="en-US" sz="2400" dirty="0" err="1" smtClean="0"/>
              <a:t>lanceolate</a:t>
            </a:r>
            <a:r>
              <a:rPr lang="en-US" sz="2400" dirty="0" smtClean="0"/>
              <a:t> leaves with mildly serrate margins and single median veins. </a:t>
            </a:r>
            <a:endParaRPr lang="ru-RU" sz="2400" dirty="0"/>
          </a:p>
        </p:txBody>
      </p:sp>
      <p:sp>
        <p:nvSpPr>
          <p:cNvPr id="5" name="Прямоугольник 4"/>
          <p:cNvSpPr/>
          <p:nvPr/>
        </p:nvSpPr>
        <p:spPr>
          <a:xfrm>
            <a:off x="379680" y="3786823"/>
            <a:ext cx="8000591" cy="2308324"/>
          </a:xfrm>
          <a:prstGeom prst="rect">
            <a:avLst/>
          </a:prstGeom>
        </p:spPr>
        <p:txBody>
          <a:bodyPr wrap="square">
            <a:spAutoFit/>
          </a:bodyPr>
          <a:lstStyle/>
          <a:p>
            <a:pPr indent="357188" algn="just"/>
            <a:r>
              <a:rPr lang="en-US" sz="2400" dirty="0" smtClean="0"/>
              <a:t>The strobilus is at the apex of the stem. The </a:t>
            </a:r>
            <a:r>
              <a:rPr lang="en-US" sz="2400" dirty="0" err="1" smtClean="0"/>
              <a:t>sporophylles</a:t>
            </a:r>
            <a:r>
              <a:rPr lang="en-US" sz="2400" dirty="0" smtClean="0"/>
              <a:t> look all alike and are arranged in a compact spiral. In most cases the sporangia, like in </a:t>
            </a:r>
            <a:r>
              <a:rPr lang="en-US" sz="2400" i="1" dirty="0" err="1" smtClean="0"/>
              <a:t>Lycopodium</a:t>
            </a:r>
            <a:r>
              <a:rPr lang="en-US" sz="2400" dirty="0" smtClean="0"/>
              <a:t>, which produce identical spores, are formed on the </a:t>
            </a:r>
            <a:r>
              <a:rPr lang="en-US" sz="2400" dirty="0" err="1" smtClean="0"/>
              <a:t>sporophylle</a:t>
            </a:r>
            <a:r>
              <a:rPr lang="en-US" sz="2400" dirty="0" smtClean="0"/>
              <a:t>. This phenomenon is called </a:t>
            </a:r>
            <a:r>
              <a:rPr lang="en-US" sz="2400" i="1" dirty="0" err="1" smtClean="0">
                <a:solidFill>
                  <a:schemeClr val="accent1">
                    <a:lumMod val="75000"/>
                  </a:schemeClr>
                </a:solidFill>
              </a:rPr>
              <a:t>homospory</a:t>
            </a:r>
            <a:r>
              <a:rPr lang="en-US" sz="2400" dirty="0" smtClean="0">
                <a:solidFill>
                  <a:schemeClr val="accent1">
                    <a:lumMod val="75000"/>
                  </a:schemeClr>
                </a:solidFill>
              </a:rPr>
              <a:t>. </a:t>
            </a:r>
            <a:r>
              <a:rPr lang="en-US" sz="2400" dirty="0" smtClean="0"/>
              <a:t>These spores grow into the gametophyte on which antheridia and archegonia are formed. </a:t>
            </a:r>
          </a:p>
        </p:txBody>
      </p:sp>
      <p:pic>
        <p:nvPicPr>
          <p:cNvPr id="6" name="Picture 4" descr="C:\Users\ADM\Documents\Karime\2018\Lectures\Anatomy and morphology of plant\Additional materials\Mosses and other\lycopodium-clavatum-ha-ahaines-c.jpg"/>
          <p:cNvPicPr>
            <a:picLocks noChangeAspect="1" noChangeArrowheads="1"/>
          </p:cNvPicPr>
          <p:nvPr/>
        </p:nvPicPr>
        <p:blipFill>
          <a:blip r:embed="rId2" cstate="print"/>
          <a:srcRect l="4007" t="3800" r="3286"/>
          <a:stretch>
            <a:fillRect/>
          </a:stretch>
        </p:blipFill>
        <p:spPr bwMode="auto">
          <a:xfrm>
            <a:off x="8851392" y="655320"/>
            <a:ext cx="3172968" cy="586435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71925" y="528078"/>
            <a:ext cx="7741539" cy="5632311"/>
          </a:xfrm>
          <a:prstGeom prst="rect">
            <a:avLst/>
          </a:prstGeom>
        </p:spPr>
        <p:txBody>
          <a:bodyPr wrap="square">
            <a:spAutoFit/>
          </a:bodyPr>
          <a:lstStyle/>
          <a:p>
            <a:pPr indent="447675" algn="just"/>
            <a:r>
              <a:rPr lang="en-US" sz="2400" dirty="0" smtClean="0">
                <a:solidFill>
                  <a:schemeClr val="accent1">
                    <a:lumMod val="75000"/>
                  </a:schemeClr>
                </a:solidFill>
              </a:rPr>
              <a:t>Bryophytes</a:t>
            </a:r>
            <a:r>
              <a:rPr lang="en-US" sz="2400" dirty="0" smtClean="0"/>
              <a:t>, on the other hand, have a conspicuous </a:t>
            </a:r>
            <a:r>
              <a:rPr lang="en-US" sz="2400" dirty="0" smtClean="0">
                <a:solidFill>
                  <a:schemeClr val="accent1">
                    <a:lumMod val="75000"/>
                  </a:schemeClr>
                </a:solidFill>
              </a:rPr>
              <a:t>gametophyte stage </a:t>
            </a:r>
            <a:r>
              <a:rPr lang="en-US" sz="2400" dirty="0" smtClean="0"/>
              <a:t>(in most cases) that forms the green mats and tufts we see.  Unlike </a:t>
            </a:r>
            <a:r>
              <a:rPr lang="en-US" sz="2400" dirty="0" err="1" smtClean="0"/>
              <a:t>tracheophytes</a:t>
            </a:r>
            <a:r>
              <a:rPr lang="en-US" sz="2400" dirty="0" smtClean="0"/>
              <a:t>, it is the </a:t>
            </a:r>
            <a:r>
              <a:rPr lang="en-US" sz="2400" dirty="0" smtClean="0">
                <a:solidFill>
                  <a:schemeClr val="accent1">
                    <a:lumMod val="75000"/>
                  </a:schemeClr>
                </a:solidFill>
              </a:rPr>
              <a:t>gametophyte stage </a:t>
            </a:r>
            <a:r>
              <a:rPr lang="en-US" sz="2400" dirty="0" smtClean="0"/>
              <a:t>that is conspicuous and composed of either </a:t>
            </a:r>
            <a:r>
              <a:rPr lang="en-US" sz="2400" dirty="0" smtClean="0">
                <a:solidFill>
                  <a:schemeClr val="accent1">
                    <a:lumMod val="75000"/>
                  </a:schemeClr>
                </a:solidFill>
              </a:rPr>
              <a:t>stem and leaves or flattened ribbon-like </a:t>
            </a:r>
            <a:r>
              <a:rPr lang="en-US" sz="2400" dirty="0" err="1" smtClean="0">
                <a:solidFill>
                  <a:schemeClr val="accent1">
                    <a:lumMod val="75000"/>
                  </a:schemeClr>
                </a:solidFill>
              </a:rPr>
              <a:t>thallus</a:t>
            </a:r>
            <a:r>
              <a:rPr lang="en-US" sz="2400" dirty="0" smtClean="0"/>
              <a:t>.  The leaves of bryophytes are structurally very different from those of </a:t>
            </a:r>
            <a:r>
              <a:rPr lang="en-US" sz="2400" dirty="0" err="1" smtClean="0"/>
              <a:t>tracheophytes</a:t>
            </a:r>
            <a:r>
              <a:rPr lang="en-US" sz="2400" dirty="0" smtClean="0"/>
              <a:t>; they are generally one cell layer thick!  The </a:t>
            </a:r>
            <a:r>
              <a:rPr lang="en-US" sz="2400" dirty="0" err="1" smtClean="0"/>
              <a:t>sporophyte</a:t>
            </a:r>
            <a:r>
              <a:rPr lang="en-US" sz="2400" dirty="0" smtClean="0"/>
              <a:t> of bryophytes is dependent on the gametophyte for water and nutrients and in most cases conspicuous (as you can see in the image of </a:t>
            </a:r>
            <a:r>
              <a:rPr lang="en-US" sz="2400" i="1" dirty="0" err="1" smtClean="0"/>
              <a:t>Leucolepis</a:t>
            </a:r>
            <a:r>
              <a:rPr lang="en-US" sz="2400" i="1" dirty="0" smtClean="0"/>
              <a:t> </a:t>
            </a:r>
            <a:r>
              <a:rPr lang="en-US" sz="2400" i="1" dirty="0" err="1" smtClean="0"/>
              <a:t>acanthoneuron</a:t>
            </a:r>
            <a:r>
              <a:rPr lang="en-US" sz="2400" i="1" dirty="0" smtClean="0"/>
              <a:t> </a:t>
            </a:r>
            <a:r>
              <a:rPr lang="en-US" sz="2400" dirty="0" smtClean="0"/>
              <a:t>to the left). </a:t>
            </a:r>
          </a:p>
          <a:p>
            <a:pPr indent="447675" algn="just"/>
            <a:r>
              <a:rPr lang="en-US" sz="2400" dirty="0" smtClean="0">
                <a:solidFill>
                  <a:schemeClr val="accent1">
                    <a:lumMod val="75000"/>
                  </a:schemeClr>
                </a:solidFill>
              </a:rPr>
              <a:t>The </a:t>
            </a:r>
            <a:r>
              <a:rPr lang="en-US" sz="2400" dirty="0" err="1" smtClean="0">
                <a:solidFill>
                  <a:schemeClr val="accent1">
                    <a:lumMod val="75000"/>
                  </a:schemeClr>
                </a:solidFill>
              </a:rPr>
              <a:t>sporophyte</a:t>
            </a:r>
            <a:r>
              <a:rPr lang="en-US" sz="2400" dirty="0" smtClean="0">
                <a:solidFill>
                  <a:schemeClr val="accent1">
                    <a:lumMod val="75000"/>
                  </a:schemeClr>
                </a:solidFill>
              </a:rPr>
              <a:t> </a:t>
            </a:r>
            <a:r>
              <a:rPr lang="en-US" sz="2400" dirty="0" smtClean="0"/>
              <a:t>consists only of a </a:t>
            </a:r>
            <a:r>
              <a:rPr lang="en-US" sz="2400" dirty="0" smtClean="0">
                <a:solidFill>
                  <a:schemeClr val="accent1">
                    <a:lumMod val="75000"/>
                  </a:schemeClr>
                </a:solidFill>
              </a:rPr>
              <a:t>capsule (sporangium) on an </a:t>
            </a:r>
            <a:r>
              <a:rPr lang="en-US" sz="2400" dirty="0" err="1" smtClean="0">
                <a:solidFill>
                  <a:schemeClr val="accent1">
                    <a:lumMod val="75000"/>
                  </a:schemeClr>
                </a:solidFill>
              </a:rPr>
              <a:t>unbranched</a:t>
            </a:r>
            <a:r>
              <a:rPr lang="en-US" sz="2400" dirty="0" smtClean="0">
                <a:solidFill>
                  <a:schemeClr val="accent1">
                    <a:lumMod val="75000"/>
                  </a:schemeClr>
                </a:solidFill>
              </a:rPr>
              <a:t> stalk (seta).</a:t>
            </a:r>
            <a:r>
              <a:rPr lang="en-US" sz="2400" dirty="0" smtClean="0"/>
              <a:t> In contrast the vascular plants have a </a:t>
            </a:r>
            <a:r>
              <a:rPr lang="en-US" sz="2400" dirty="0" err="1" smtClean="0"/>
              <a:t>sporophyte</a:t>
            </a:r>
            <a:r>
              <a:rPr lang="en-US" sz="2400" dirty="0" smtClean="0"/>
              <a:t> that is independent of the gametophyte, with sporangia produced on a branched stem. </a:t>
            </a:r>
          </a:p>
        </p:txBody>
      </p:sp>
      <p:pic>
        <p:nvPicPr>
          <p:cNvPr id="55298" name="Picture 2" descr="http://blogs.ubc.ca/biology321/files/2010/06/leuc2.jpg"/>
          <p:cNvPicPr>
            <a:picLocks noChangeAspect="1" noChangeArrowheads="1"/>
          </p:cNvPicPr>
          <p:nvPr/>
        </p:nvPicPr>
        <p:blipFill>
          <a:blip r:embed="rId2" cstate="print">
            <a:lum bright="10000" contrast="10000"/>
          </a:blip>
          <a:srcRect/>
          <a:stretch>
            <a:fillRect/>
          </a:stretch>
        </p:blipFill>
        <p:spPr bwMode="auto">
          <a:xfrm>
            <a:off x="271478" y="454158"/>
            <a:ext cx="3576142" cy="5580000"/>
          </a:xfrm>
          <a:prstGeom prst="rect">
            <a:avLst/>
          </a:prstGeom>
          <a:noFill/>
        </p:spPr>
      </p:pic>
      <p:sp>
        <p:nvSpPr>
          <p:cNvPr id="4" name="Прямоугольник 3"/>
          <p:cNvSpPr/>
          <p:nvPr/>
        </p:nvSpPr>
        <p:spPr>
          <a:xfrm>
            <a:off x="318619" y="6091229"/>
            <a:ext cx="3013646" cy="400110"/>
          </a:xfrm>
          <a:prstGeom prst="rect">
            <a:avLst/>
          </a:prstGeom>
        </p:spPr>
        <p:txBody>
          <a:bodyPr wrap="none">
            <a:spAutoFit/>
          </a:bodyPr>
          <a:lstStyle/>
          <a:p>
            <a:r>
              <a:rPr lang="en-US" sz="2000" i="1" dirty="0" err="1" smtClean="0"/>
              <a:t>Leucolepis</a:t>
            </a:r>
            <a:r>
              <a:rPr lang="en-US" sz="2000" i="1" dirty="0" smtClean="0"/>
              <a:t> </a:t>
            </a:r>
            <a:r>
              <a:rPr lang="en-US" sz="2000" i="1" dirty="0" err="1" smtClean="0"/>
              <a:t>acanthoneuron</a:t>
            </a:r>
            <a:r>
              <a:rPr lang="en-US" sz="2000" i="1" dirty="0" smtClean="0"/>
              <a:t> </a:t>
            </a:r>
            <a:endParaRPr lang="ru-RU" sz="2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6205447" y="5576054"/>
            <a:ext cx="5747741" cy="707886"/>
          </a:xfrm>
          <a:prstGeom prst="rect">
            <a:avLst/>
          </a:prstGeom>
        </p:spPr>
        <p:txBody>
          <a:bodyPr wrap="square">
            <a:spAutoFit/>
          </a:bodyPr>
          <a:lstStyle/>
          <a:p>
            <a:r>
              <a:rPr lang="en-US" sz="2000" b="1" i="1" dirty="0" err="1" smtClean="0"/>
              <a:t>Lycopodium</a:t>
            </a:r>
            <a:r>
              <a:rPr lang="en-US" sz="2000" b="1" i="1" dirty="0" smtClean="0"/>
              <a:t> sp., </a:t>
            </a:r>
            <a:r>
              <a:rPr lang="en-US" sz="2000" b="1" dirty="0" smtClean="0"/>
              <a:t>A - </a:t>
            </a:r>
            <a:r>
              <a:rPr lang="en-US" sz="2000" b="1" i="1" dirty="0" smtClean="0"/>
              <a:t> </a:t>
            </a:r>
            <a:r>
              <a:rPr lang="en-US" sz="2000" b="1" dirty="0" smtClean="0"/>
              <a:t>shoot bearing </a:t>
            </a:r>
            <a:r>
              <a:rPr lang="en-US" sz="2000" b="1" dirty="0" err="1" smtClean="0"/>
              <a:t>strobili</a:t>
            </a:r>
            <a:r>
              <a:rPr lang="en-US" sz="2000" b="1" dirty="0" smtClean="0"/>
              <a:t>, B – sterile leaf, C – </a:t>
            </a:r>
            <a:r>
              <a:rPr lang="en-US" sz="2000" b="1" dirty="0" err="1" smtClean="0"/>
              <a:t>sporophyll</a:t>
            </a:r>
            <a:r>
              <a:rPr lang="en-US" sz="2000" b="1" dirty="0" smtClean="0"/>
              <a:t> with sporangium </a:t>
            </a:r>
            <a:endParaRPr lang="ru-RU" sz="2000" b="1" dirty="0"/>
          </a:p>
        </p:txBody>
      </p:sp>
      <p:sp>
        <p:nvSpPr>
          <p:cNvPr id="8" name="Прямоугольник 7"/>
          <p:cNvSpPr/>
          <p:nvPr/>
        </p:nvSpPr>
        <p:spPr>
          <a:xfrm>
            <a:off x="395275" y="5667494"/>
            <a:ext cx="5407827" cy="707886"/>
          </a:xfrm>
          <a:prstGeom prst="rect">
            <a:avLst/>
          </a:prstGeom>
        </p:spPr>
        <p:txBody>
          <a:bodyPr wrap="none">
            <a:spAutoFit/>
          </a:bodyPr>
          <a:lstStyle/>
          <a:p>
            <a:r>
              <a:rPr lang="en-US" sz="2000" b="1" i="1" dirty="0" err="1" smtClean="0"/>
              <a:t>Lycopodium</a:t>
            </a:r>
            <a:r>
              <a:rPr lang="en-US" sz="2000" b="1" i="1" dirty="0" smtClean="0"/>
              <a:t> sp., </a:t>
            </a:r>
            <a:r>
              <a:rPr lang="en-US" sz="2000" b="1" dirty="0" smtClean="0"/>
              <a:t>A - strobilus bearing </a:t>
            </a:r>
            <a:r>
              <a:rPr lang="en-US" sz="2000" b="1" dirty="0" err="1" smtClean="0"/>
              <a:t>sporophylls</a:t>
            </a:r>
            <a:r>
              <a:rPr lang="en-US" sz="2000" b="1" dirty="0" smtClean="0"/>
              <a:t> </a:t>
            </a:r>
          </a:p>
          <a:p>
            <a:r>
              <a:rPr lang="en-US" sz="2000" b="1" dirty="0" smtClean="0"/>
              <a:t>and sporangia, B - strobilus</a:t>
            </a:r>
            <a:endParaRPr lang="ru-RU" sz="2000" b="1" dirty="0"/>
          </a:p>
        </p:txBody>
      </p:sp>
      <p:pic>
        <p:nvPicPr>
          <p:cNvPr id="5126" name="Picture 6" descr="http://cdn.yourarticlelibrary.com/wp-content/uploads/2013/08/clip_image02212.jpg"/>
          <p:cNvPicPr>
            <a:picLocks noChangeAspect="1" noChangeArrowheads="1"/>
          </p:cNvPicPr>
          <p:nvPr/>
        </p:nvPicPr>
        <p:blipFill>
          <a:blip r:embed="rId2" cstate="print"/>
          <a:srcRect b="7570"/>
          <a:stretch>
            <a:fillRect/>
          </a:stretch>
        </p:blipFill>
        <p:spPr bwMode="auto">
          <a:xfrm>
            <a:off x="987676" y="877252"/>
            <a:ext cx="3531734" cy="4572000"/>
          </a:xfrm>
          <a:prstGeom prst="rect">
            <a:avLst/>
          </a:prstGeom>
          <a:noFill/>
        </p:spPr>
      </p:pic>
      <p:pic>
        <p:nvPicPr>
          <p:cNvPr id="5128" name="Picture 8" descr="http://cdn.yourarticlelibrary.com/wp-content/uploads/2013/08/clip_image01619.jpg"/>
          <p:cNvPicPr>
            <a:picLocks noChangeAspect="1" noChangeArrowheads="1"/>
          </p:cNvPicPr>
          <p:nvPr/>
        </p:nvPicPr>
        <p:blipFill>
          <a:blip r:embed="rId3" cstate="print"/>
          <a:srcRect l="13602" r="8601" b="5669"/>
          <a:stretch>
            <a:fillRect/>
          </a:stretch>
        </p:blipFill>
        <p:spPr bwMode="auto">
          <a:xfrm>
            <a:off x="6803136" y="499300"/>
            <a:ext cx="4056700" cy="48600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15467" y="734188"/>
            <a:ext cx="5466207" cy="5201424"/>
          </a:xfrm>
          <a:prstGeom prst="rect">
            <a:avLst/>
          </a:prstGeom>
        </p:spPr>
        <p:txBody>
          <a:bodyPr wrap="square">
            <a:spAutoFit/>
          </a:bodyPr>
          <a:lstStyle/>
          <a:p>
            <a:pPr indent="357188" algn="just"/>
            <a:r>
              <a:rPr lang="en-US" sz="2400" dirty="0" smtClean="0">
                <a:solidFill>
                  <a:schemeClr val="accent1">
                    <a:lumMod val="75000"/>
                  </a:schemeClr>
                </a:solidFill>
              </a:rPr>
              <a:t>Steps in Life cycle of </a:t>
            </a:r>
            <a:r>
              <a:rPr lang="en-US" sz="2400" i="1" dirty="0" err="1" smtClean="0">
                <a:solidFill>
                  <a:schemeClr val="accent1">
                    <a:lumMod val="75000"/>
                  </a:schemeClr>
                </a:solidFill>
              </a:rPr>
              <a:t>Lycopodium</a:t>
            </a:r>
            <a:endParaRPr lang="en-US" sz="2400" i="1" dirty="0" smtClean="0">
              <a:solidFill>
                <a:schemeClr val="accent1">
                  <a:lumMod val="75000"/>
                </a:schemeClr>
              </a:solidFill>
            </a:endParaRPr>
          </a:p>
          <a:p>
            <a:pPr indent="357188" algn="just">
              <a:buAutoNum type="arabicPeriod"/>
            </a:pPr>
            <a:r>
              <a:rPr lang="en-US" sz="2200" i="1" dirty="0" err="1" smtClean="0"/>
              <a:t>Lycopodium</a:t>
            </a:r>
            <a:r>
              <a:rPr lang="en-US" sz="2200" i="1" dirty="0" smtClean="0"/>
              <a:t> </a:t>
            </a:r>
            <a:r>
              <a:rPr lang="en-US" sz="2200" dirty="0" smtClean="0"/>
              <a:t>plant body is </a:t>
            </a:r>
            <a:r>
              <a:rPr lang="en-US" sz="2200" dirty="0" err="1" smtClean="0"/>
              <a:t>sporophyte</a:t>
            </a:r>
            <a:r>
              <a:rPr lang="en-US" sz="2200" dirty="0" smtClean="0"/>
              <a:t> </a:t>
            </a:r>
            <a:r>
              <a:rPr lang="en-US" sz="2200" dirty="0" smtClean="0"/>
              <a:t>(2n</a:t>
            </a:r>
            <a:r>
              <a:rPr lang="en-US" sz="2200" dirty="0" smtClean="0"/>
              <a:t>)</a:t>
            </a:r>
          </a:p>
          <a:p>
            <a:pPr indent="357188" algn="just">
              <a:buAutoNum type="arabicPeriod"/>
            </a:pPr>
            <a:r>
              <a:rPr lang="en-US" sz="2200" dirty="0" smtClean="0"/>
              <a:t>Strobilus or cone is the spore bearing structure</a:t>
            </a:r>
          </a:p>
          <a:p>
            <a:pPr indent="357188" algn="just">
              <a:buAutoNum type="arabicPeriod"/>
            </a:pPr>
            <a:r>
              <a:rPr lang="en-US" sz="2200" dirty="0" smtClean="0"/>
              <a:t> In Strobilus diploid spore mother cells undergo meiosis forming haploid  spores (1 n)</a:t>
            </a:r>
          </a:p>
          <a:p>
            <a:pPr indent="357188" algn="just">
              <a:buAutoNum type="arabicPeriod"/>
            </a:pPr>
            <a:r>
              <a:rPr lang="en-US" sz="2200" dirty="0" smtClean="0"/>
              <a:t>Spores  germinate forming gametophyte or </a:t>
            </a:r>
            <a:r>
              <a:rPr lang="en-US" sz="2200" dirty="0" err="1" smtClean="0"/>
              <a:t>protallius</a:t>
            </a:r>
            <a:r>
              <a:rPr lang="en-US" sz="2200" dirty="0" smtClean="0"/>
              <a:t> (</a:t>
            </a:r>
            <a:r>
              <a:rPr lang="en-US" sz="2200" dirty="0" err="1" smtClean="0"/>
              <a:t>Monoecious</a:t>
            </a:r>
            <a:r>
              <a:rPr lang="en-US" sz="2200" dirty="0" smtClean="0"/>
              <a:t>: both antheridia and  archegonia are present)</a:t>
            </a:r>
          </a:p>
          <a:p>
            <a:pPr indent="357188" algn="just">
              <a:buAutoNum type="arabicPeriod"/>
            </a:pPr>
            <a:r>
              <a:rPr lang="en-US" sz="2200" dirty="0" smtClean="0"/>
              <a:t> </a:t>
            </a:r>
            <a:r>
              <a:rPr lang="en-US" sz="2200" dirty="0" err="1" smtClean="0"/>
              <a:t>Antheridium</a:t>
            </a:r>
            <a:r>
              <a:rPr lang="en-US" sz="2200" dirty="0" smtClean="0"/>
              <a:t> produce sperms. Sperms are </a:t>
            </a:r>
            <a:r>
              <a:rPr lang="en-US" sz="2200" dirty="0" err="1" smtClean="0"/>
              <a:t>multiflagellate</a:t>
            </a:r>
            <a:r>
              <a:rPr lang="en-US" sz="2200" dirty="0" smtClean="0"/>
              <a:t>. </a:t>
            </a:r>
            <a:r>
              <a:rPr lang="en-US" sz="2200" dirty="0" err="1" smtClean="0"/>
              <a:t>Archegonium</a:t>
            </a:r>
            <a:r>
              <a:rPr lang="en-US" sz="2200" dirty="0" smtClean="0"/>
              <a:t> produce egg.</a:t>
            </a:r>
          </a:p>
          <a:p>
            <a:pPr indent="357188" algn="just">
              <a:buAutoNum type="arabicPeriod"/>
            </a:pPr>
            <a:r>
              <a:rPr lang="en-US" sz="2200" dirty="0" smtClean="0"/>
              <a:t>Fertilization is </a:t>
            </a:r>
            <a:r>
              <a:rPr lang="en-US" sz="2200" dirty="0" err="1" smtClean="0"/>
              <a:t>oogamous</a:t>
            </a:r>
            <a:r>
              <a:rPr lang="en-US" sz="2200" dirty="0" smtClean="0"/>
              <a:t>.</a:t>
            </a:r>
          </a:p>
          <a:p>
            <a:pPr indent="357188" algn="just">
              <a:buAutoNum type="arabicPeriod"/>
            </a:pPr>
            <a:r>
              <a:rPr lang="en-US" sz="2200" dirty="0" smtClean="0"/>
              <a:t>Zygote divides to form Embryonic </a:t>
            </a:r>
            <a:r>
              <a:rPr lang="en-US" sz="2200" dirty="0" err="1" smtClean="0"/>
              <a:t>sporophyte</a:t>
            </a:r>
            <a:r>
              <a:rPr lang="en-US" sz="2200" dirty="0" smtClean="0"/>
              <a:t> later form mature plant body (Diploid </a:t>
            </a:r>
            <a:r>
              <a:rPr lang="en-US" sz="2200" i="1" dirty="0" err="1" smtClean="0"/>
              <a:t>Lycopodium</a:t>
            </a:r>
            <a:r>
              <a:rPr lang="en-US" sz="2200" i="1" dirty="0" smtClean="0"/>
              <a:t> </a:t>
            </a:r>
            <a:r>
              <a:rPr lang="en-US" sz="2200" dirty="0" err="1" smtClean="0"/>
              <a:t>sporophyte</a:t>
            </a:r>
            <a:r>
              <a:rPr lang="en-US" sz="2200" dirty="0" smtClean="0"/>
              <a:t>)</a:t>
            </a:r>
            <a:endParaRPr lang="en-US" sz="2000" b="1" i="1" dirty="0" smtClean="0">
              <a:solidFill>
                <a:schemeClr val="accent1">
                  <a:lumMod val="75000"/>
                </a:schemeClr>
              </a:solidFill>
            </a:endParaRPr>
          </a:p>
        </p:txBody>
      </p:sp>
      <p:pic>
        <p:nvPicPr>
          <p:cNvPr id="9218" name="Picture 2" descr="https://thumbs.dreamstime.com/b/clubmoss-life-cycle-diagram-life-cycle-lycopodium-running-clubmoss-lycopodium-clavatum-titles-clubmoss-life-cycle-120195629.jpg"/>
          <p:cNvPicPr>
            <a:picLocks noChangeAspect="1" noChangeArrowheads="1"/>
          </p:cNvPicPr>
          <p:nvPr/>
        </p:nvPicPr>
        <p:blipFill>
          <a:blip r:embed="rId2" cstate="print"/>
          <a:srcRect/>
          <a:stretch>
            <a:fillRect/>
          </a:stretch>
        </p:blipFill>
        <p:spPr bwMode="auto">
          <a:xfrm>
            <a:off x="5704381" y="755526"/>
            <a:ext cx="6287330" cy="4826407"/>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96112" y="1666875"/>
            <a:ext cx="10305288" cy="3170099"/>
          </a:xfrm>
          <a:prstGeom prst="rect">
            <a:avLst/>
          </a:prstGeom>
        </p:spPr>
        <p:txBody>
          <a:bodyPr wrap="square">
            <a:spAutoFit/>
          </a:bodyPr>
          <a:lstStyle/>
          <a:p>
            <a:pPr algn="just"/>
            <a:r>
              <a:rPr lang="en-US" sz="3200" b="1" dirty="0" smtClean="0">
                <a:solidFill>
                  <a:schemeClr val="accent1">
                    <a:lumMod val="75000"/>
                  </a:schemeClr>
                </a:solidFill>
              </a:rPr>
              <a:t>Asexual reproduction</a:t>
            </a:r>
          </a:p>
          <a:p>
            <a:pPr indent="447675" algn="just"/>
            <a:endParaRPr lang="en-US" sz="2400" dirty="0" smtClean="0"/>
          </a:p>
          <a:p>
            <a:pPr indent="447675" algn="just"/>
            <a:r>
              <a:rPr lang="en-US" sz="2400" dirty="0" err="1" smtClean="0"/>
              <a:t>Lycopodium</a:t>
            </a:r>
            <a:r>
              <a:rPr lang="en-US" sz="2400" dirty="0" smtClean="0"/>
              <a:t> </a:t>
            </a:r>
            <a:r>
              <a:rPr lang="en-US" sz="2400" dirty="0" smtClean="0"/>
              <a:t>branch out and expand through rhizomes, which are actually branches that stretch out and creep along over or under the soil, which seek out new areas of the soil to root and live. Rhizomes form roots, called adventitious roots, which when they send vertical shoots above ground, are the asexually reproducing generations of the </a:t>
            </a:r>
            <a:r>
              <a:rPr lang="en-US" sz="2400" dirty="0" err="1" smtClean="0"/>
              <a:t>lycopodium</a:t>
            </a:r>
            <a:r>
              <a:rPr lang="en-US" sz="2400" dirty="0" smtClean="0"/>
              <a:t>. New shoots can be formed from rhizomes coming directly out of the </a:t>
            </a:r>
            <a:r>
              <a:rPr lang="en-US" sz="2400" dirty="0" err="1" smtClean="0"/>
              <a:t>sporophyte</a:t>
            </a:r>
            <a:r>
              <a:rPr lang="en-US" sz="2400" dirty="0" smtClean="0"/>
              <a:t>.</a:t>
            </a:r>
            <a:endParaRPr lang="en-US"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6616" y="161417"/>
            <a:ext cx="11484864" cy="1923415"/>
          </a:xfrm>
        </p:spPr>
        <p:txBody>
          <a:bodyPr>
            <a:normAutofit fontScale="85000" lnSpcReduction="20000"/>
          </a:bodyPr>
          <a:lstStyle/>
          <a:p>
            <a:pPr marL="0" indent="357188" algn="just">
              <a:lnSpc>
                <a:spcPct val="120000"/>
              </a:lnSpc>
              <a:spcBef>
                <a:spcPts val="0"/>
              </a:spcBef>
              <a:buNone/>
            </a:pPr>
            <a:r>
              <a:rPr lang="en-US" dirty="0" smtClean="0"/>
              <a:t>Also </a:t>
            </a:r>
            <a:r>
              <a:rPr lang="en-US" i="1" dirty="0" err="1" smtClean="0">
                <a:solidFill>
                  <a:schemeClr val="accent1">
                    <a:lumMod val="75000"/>
                  </a:schemeClr>
                </a:solidFill>
              </a:rPr>
              <a:t>heterospory</a:t>
            </a:r>
            <a:r>
              <a:rPr lang="en-US" i="1" dirty="0" smtClean="0">
                <a:solidFill>
                  <a:schemeClr val="accent2"/>
                </a:solidFill>
              </a:rPr>
              <a:t> </a:t>
            </a:r>
            <a:r>
              <a:rPr lang="en-US" dirty="0" smtClean="0"/>
              <a:t>occurs in the </a:t>
            </a:r>
            <a:r>
              <a:rPr lang="en-US" dirty="0" err="1" smtClean="0"/>
              <a:t>Lycophyta</a:t>
            </a:r>
            <a:r>
              <a:rPr lang="en-US" dirty="0" smtClean="0"/>
              <a:t>, for example in </a:t>
            </a:r>
            <a:r>
              <a:rPr lang="en-US" i="1" dirty="0" err="1" smtClean="0">
                <a:solidFill>
                  <a:schemeClr val="accent1">
                    <a:lumMod val="75000"/>
                  </a:schemeClr>
                </a:solidFill>
              </a:rPr>
              <a:t>Selaginella</a:t>
            </a:r>
            <a:r>
              <a:rPr lang="en-US" dirty="0" smtClean="0"/>
              <a:t>. Two types of sporangia develop on the </a:t>
            </a:r>
            <a:r>
              <a:rPr lang="en-US" dirty="0" err="1" smtClean="0"/>
              <a:t>sporophylls</a:t>
            </a:r>
            <a:r>
              <a:rPr lang="en-US" dirty="0" smtClean="0"/>
              <a:t>: </a:t>
            </a:r>
            <a:r>
              <a:rPr lang="en-US" i="1" dirty="0" err="1" smtClean="0">
                <a:solidFill>
                  <a:schemeClr val="accent1">
                    <a:lumMod val="75000"/>
                  </a:schemeClr>
                </a:solidFill>
              </a:rPr>
              <a:t>macrosporangia</a:t>
            </a:r>
            <a:r>
              <a:rPr lang="en-US" i="1" dirty="0" smtClean="0">
                <a:solidFill>
                  <a:schemeClr val="accent1">
                    <a:lumMod val="75000"/>
                  </a:schemeClr>
                </a:solidFill>
              </a:rPr>
              <a:t> (female sporangia)</a:t>
            </a:r>
            <a:r>
              <a:rPr lang="en-US" dirty="0" smtClean="0">
                <a:solidFill>
                  <a:schemeClr val="accent1">
                    <a:lumMod val="75000"/>
                  </a:schemeClr>
                </a:solidFill>
              </a:rPr>
              <a:t> </a:t>
            </a:r>
            <a:r>
              <a:rPr lang="en-US" dirty="0" smtClean="0"/>
              <a:t>on the lower </a:t>
            </a:r>
            <a:r>
              <a:rPr lang="en-US" dirty="0" err="1" smtClean="0"/>
              <a:t>sporophylls</a:t>
            </a:r>
            <a:r>
              <a:rPr lang="en-US" dirty="0" smtClean="0"/>
              <a:t> and </a:t>
            </a:r>
            <a:r>
              <a:rPr lang="en-US" i="1" dirty="0" err="1" smtClean="0">
                <a:solidFill>
                  <a:schemeClr val="accent1">
                    <a:lumMod val="75000"/>
                  </a:schemeClr>
                </a:solidFill>
              </a:rPr>
              <a:t>microsporangia</a:t>
            </a:r>
            <a:r>
              <a:rPr lang="en-US" i="1" dirty="0" smtClean="0">
                <a:solidFill>
                  <a:schemeClr val="accent1">
                    <a:lumMod val="75000"/>
                  </a:schemeClr>
                </a:solidFill>
              </a:rPr>
              <a:t> (male sporangia</a:t>
            </a:r>
            <a:r>
              <a:rPr lang="en-US" dirty="0" smtClean="0">
                <a:solidFill>
                  <a:schemeClr val="accent1">
                    <a:lumMod val="75000"/>
                  </a:schemeClr>
                </a:solidFill>
              </a:rPr>
              <a:t>)</a:t>
            </a:r>
            <a:r>
              <a:rPr lang="en-US" dirty="0" smtClean="0"/>
              <a:t> on the upper </a:t>
            </a:r>
            <a:r>
              <a:rPr lang="en-US" dirty="0" err="1" smtClean="0"/>
              <a:t>sporophylls</a:t>
            </a:r>
            <a:r>
              <a:rPr lang="en-US" dirty="0" smtClean="0"/>
              <a:t>. The sporangia are located in the so-called ligula, which are small </a:t>
            </a:r>
            <a:r>
              <a:rPr lang="en-US" dirty="0" err="1" smtClean="0"/>
              <a:t>lingular</a:t>
            </a:r>
            <a:r>
              <a:rPr lang="en-US" dirty="0" smtClean="0"/>
              <a:t>, chlorophyll-lacking scale at the upper side of the base of the </a:t>
            </a:r>
            <a:r>
              <a:rPr lang="en-US" dirty="0" err="1" smtClean="0"/>
              <a:t>sporophylls</a:t>
            </a:r>
            <a:r>
              <a:rPr lang="en-US" dirty="0" smtClean="0"/>
              <a:t>. </a:t>
            </a:r>
            <a:endParaRPr lang="ru-RU" dirty="0" smtClean="0"/>
          </a:p>
          <a:p>
            <a:pPr>
              <a:buNone/>
            </a:pPr>
            <a:endParaRPr lang="ru-RU" dirty="0"/>
          </a:p>
        </p:txBody>
      </p:sp>
      <p:sp>
        <p:nvSpPr>
          <p:cNvPr id="5" name="Прямоугольник 4"/>
          <p:cNvSpPr/>
          <p:nvPr/>
        </p:nvSpPr>
        <p:spPr>
          <a:xfrm>
            <a:off x="8337805" y="5612630"/>
            <a:ext cx="3854195" cy="400110"/>
          </a:xfrm>
          <a:prstGeom prst="rect">
            <a:avLst/>
          </a:prstGeom>
        </p:spPr>
        <p:txBody>
          <a:bodyPr wrap="square">
            <a:spAutoFit/>
          </a:bodyPr>
          <a:lstStyle/>
          <a:p>
            <a:r>
              <a:rPr lang="en-US" sz="2000" b="1" i="1" dirty="0" err="1" smtClean="0"/>
              <a:t>Selaginella</a:t>
            </a:r>
            <a:r>
              <a:rPr lang="en-US" sz="2000" b="1" dirty="0" smtClean="0"/>
              <a:t>: plant body, strobilus</a:t>
            </a:r>
            <a:endParaRPr lang="ru-RU" sz="2000" b="1" dirty="0"/>
          </a:p>
        </p:txBody>
      </p:sp>
      <p:pic>
        <p:nvPicPr>
          <p:cNvPr id="61443" name="Picture 3" descr="C:\Users\ADM\Documents\Karime\2018\Lectures\Anatomy and morphology of plant\Additional materials\Mosses and other\image[14].png"/>
          <p:cNvPicPr>
            <a:picLocks noChangeAspect="1" noChangeArrowheads="1"/>
          </p:cNvPicPr>
          <p:nvPr/>
        </p:nvPicPr>
        <p:blipFill>
          <a:blip r:embed="rId2" cstate="print"/>
          <a:srcRect b="9400"/>
          <a:stretch>
            <a:fillRect/>
          </a:stretch>
        </p:blipFill>
        <p:spPr bwMode="auto">
          <a:xfrm>
            <a:off x="7272529" y="2121408"/>
            <a:ext cx="4768215" cy="3240000"/>
          </a:xfrm>
          <a:prstGeom prst="rect">
            <a:avLst/>
          </a:prstGeom>
          <a:noFill/>
        </p:spPr>
      </p:pic>
      <p:pic>
        <p:nvPicPr>
          <p:cNvPr id="7" name="Picture 2" descr="C:\Users\ADM\Documents\Karime\2018\Lectures\Anatomy and morphology of plant\Additional materials\Mosses and other\selagi1d.jpg"/>
          <p:cNvPicPr>
            <a:picLocks noChangeAspect="1" noChangeArrowheads="1"/>
          </p:cNvPicPr>
          <p:nvPr/>
        </p:nvPicPr>
        <p:blipFill>
          <a:blip r:embed="rId3" cstate="print"/>
          <a:srcRect l="42852" t="2428" r="1787" b="2009"/>
          <a:stretch>
            <a:fillRect/>
          </a:stretch>
        </p:blipFill>
        <p:spPr bwMode="auto">
          <a:xfrm>
            <a:off x="128029" y="2029968"/>
            <a:ext cx="2990503" cy="3276000"/>
          </a:xfrm>
          <a:prstGeom prst="rect">
            <a:avLst/>
          </a:prstGeom>
          <a:noFill/>
        </p:spPr>
      </p:pic>
      <p:pic>
        <p:nvPicPr>
          <p:cNvPr id="8" name="Picture 4" descr="C:\Users\ADM\Documents\Karime\2018\Lectures\Anatomy and morphology of plant\Additional materials\Mosses and other\selag3_1_1354248883196-thumb400.jpg"/>
          <p:cNvPicPr>
            <a:picLocks noChangeAspect="1" noChangeArrowheads="1"/>
          </p:cNvPicPr>
          <p:nvPr/>
        </p:nvPicPr>
        <p:blipFill>
          <a:blip r:embed="rId4" cstate="print"/>
          <a:srcRect/>
          <a:stretch>
            <a:fillRect/>
          </a:stretch>
        </p:blipFill>
        <p:spPr bwMode="auto">
          <a:xfrm>
            <a:off x="3040570" y="3054477"/>
            <a:ext cx="4258800" cy="3276000"/>
          </a:xfrm>
          <a:prstGeom prst="rect">
            <a:avLst/>
          </a:prstGeom>
          <a:noFill/>
        </p:spPr>
      </p:pic>
      <p:sp>
        <p:nvSpPr>
          <p:cNvPr id="9" name="Прямоугольник 8"/>
          <p:cNvSpPr/>
          <p:nvPr/>
        </p:nvSpPr>
        <p:spPr>
          <a:xfrm>
            <a:off x="914999" y="5987534"/>
            <a:ext cx="3039678" cy="400110"/>
          </a:xfrm>
          <a:prstGeom prst="rect">
            <a:avLst/>
          </a:prstGeom>
        </p:spPr>
        <p:txBody>
          <a:bodyPr wrap="none">
            <a:spAutoFit/>
          </a:bodyPr>
          <a:lstStyle/>
          <a:p>
            <a:r>
              <a:rPr lang="en-US" sz="2000" b="1" dirty="0" smtClean="0"/>
              <a:t>Strobilus of </a:t>
            </a:r>
            <a:r>
              <a:rPr lang="ru-RU" sz="2000" b="1" dirty="0" smtClean="0"/>
              <a:t> </a:t>
            </a:r>
            <a:r>
              <a:rPr lang="en-US" sz="2000" b="1" i="1" dirty="0" err="1" smtClean="0"/>
              <a:t>Selaginella</a:t>
            </a:r>
            <a:r>
              <a:rPr lang="en-US" sz="2000" b="1" i="1" dirty="0" smtClean="0"/>
              <a:t> sp.</a:t>
            </a:r>
            <a:endParaRPr lang="ru-RU" sz="2000"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DM\Documents\Karime\2018\Lectures\Anatomy and morphology of plant\Additional materials\Mosses and other\Spike-Moss-Selaginella-Life-Cycle.jpg"/>
          <p:cNvPicPr>
            <a:picLocks noChangeAspect="1" noChangeArrowheads="1"/>
          </p:cNvPicPr>
          <p:nvPr/>
        </p:nvPicPr>
        <p:blipFill>
          <a:blip r:embed="rId2" cstate="print"/>
          <a:srcRect/>
          <a:stretch>
            <a:fillRect/>
          </a:stretch>
        </p:blipFill>
        <p:spPr bwMode="auto">
          <a:xfrm>
            <a:off x="6531262" y="0"/>
            <a:ext cx="5114940" cy="5868000"/>
          </a:xfrm>
          <a:prstGeom prst="rect">
            <a:avLst/>
          </a:prstGeom>
          <a:noFill/>
        </p:spPr>
      </p:pic>
      <p:sp>
        <p:nvSpPr>
          <p:cNvPr id="10" name="Прямоугольник 9"/>
          <p:cNvSpPr/>
          <p:nvPr/>
        </p:nvSpPr>
        <p:spPr>
          <a:xfrm>
            <a:off x="8264913" y="6078974"/>
            <a:ext cx="2642326" cy="400110"/>
          </a:xfrm>
          <a:prstGeom prst="rect">
            <a:avLst/>
          </a:prstGeom>
        </p:spPr>
        <p:txBody>
          <a:bodyPr wrap="none">
            <a:spAutoFit/>
          </a:bodyPr>
          <a:lstStyle/>
          <a:p>
            <a:r>
              <a:rPr lang="en-US" sz="2000" b="1" dirty="0" smtClean="0"/>
              <a:t>Life cycle of </a:t>
            </a:r>
            <a:r>
              <a:rPr lang="en-US" sz="2000" b="1" i="1" dirty="0" err="1" smtClean="0"/>
              <a:t>Selaginella</a:t>
            </a:r>
            <a:endParaRPr lang="ru-RU" sz="2000" b="1" i="1" dirty="0"/>
          </a:p>
        </p:txBody>
      </p:sp>
      <p:sp>
        <p:nvSpPr>
          <p:cNvPr id="12" name="Прямоугольник 11"/>
          <p:cNvSpPr/>
          <p:nvPr/>
        </p:nvSpPr>
        <p:spPr>
          <a:xfrm>
            <a:off x="451104" y="1067830"/>
            <a:ext cx="5465064" cy="4154984"/>
          </a:xfrm>
          <a:prstGeom prst="rect">
            <a:avLst/>
          </a:prstGeom>
        </p:spPr>
        <p:txBody>
          <a:bodyPr wrap="square">
            <a:spAutoFit/>
          </a:bodyPr>
          <a:lstStyle/>
          <a:p>
            <a:pPr indent="447675" algn="just"/>
            <a:r>
              <a:rPr lang="en-US" sz="2400" dirty="0" smtClean="0"/>
              <a:t>The </a:t>
            </a:r>
            <a:r>
              <a:rPr lang="en-US" sz="2400" dirty="0" err="1" smtClean="0"/>
              <a:t>prothallium</a:t>
            </a:r>
            <a:r>
              <a:rPr lang="en-US" sz="2400" dirty="0" smtClean="0"/>
              <a:t> is club-shaped. The development of the </a:t>
            </a:r>
            <a:r>
              <a:rPr lang="en-US" sz="2400" dirty="0" err="1" smtClean="0"/>
              <a:t>microprothallium</a:t>
            </a:r>
            <a:r>
              <a:rPr lang="en-US" sz="2400" dirty="0" smtClean="0"/>
              <a:t> begins already at the stage that the microspore is still located inside the microsporangium. The entire process is completed within the compartment of the spore. This is also true for the early development of the </a:t>
            </a:r>
            <a:r>
              <a:rPr lang="en-US" sz="2400" dirty="0" err="1" smtClean="0"/>
              <a:t>macroprothallium</a:t>
            </a:r>
            <a:r>
              <a:rPr lang="en-US" sz="2400" dirty="0" smtClean="0"/>
              <a:t>, but eventually the wall of the spore disrupts while rhizoids and the archegonia with egg cell continue to grow. </a:t>
            </a:r>
            <a:endParaRPr lang="ru-RU" sz="2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5842" y="139282"/>
            <a:ext cx="7928038" cy="1938992"/>
          </a:xfrm>
          <a:prstGeom prst="rect">
            <a:avLst/>
          </a:prstGeom>
        </p:spPr>
        <p:txBody>
          <a:bodyPr wrap="square">
            <a:spAutoFit/>
          </a:bodyPr>
          <a:lstStyle/>
          <a:p>
            <a:pPr lvl="0" eaLnBrk="0" fontAlgn="base" hangingPunct="0">
              <a:spcBef>
                <a:spcPct val="0"/>
              </a:spcBef>
              <a:spcAft>
                <a:spcPct val="0"/>
              </a:spcAft>
            </a:pPr>
            <a:r>
              <a:rPr lang="en-US" sz="2400" dirty="0" smtClean="0">
                <a:solidFill>
                  <a:schemeClr val="accent1">
                    <a:lumMod val="75000"/>
                  </a:schemeClr>
                </a:solidFill>
                <a:cs typeface="Arial" pitchFamily="34" charset="0"/>
              </a:rPr>
              <a:t>P</a:t>
            </a:r>
            <a:r>
              <a:rPr lang="ru-RU" sz="2400" dirty="0" err="1" smtClean="0">
                <a:solidFill>
                  <a:schemeClr val="accent1">
                    <a:lumMod val="75000"/>
                  </a:schemeClr>
                </a:solidFill>
                <a:cs typeface="Arial" pitchFamily="34" charset="0"/>
              </a:rPr>
              <a:t>hylum</a:t>
            </a:r>
            <a:r>
              <a:rPr lang="en-US" sz="2400" dirty="0" smtClean="0">
                <a:solidFill>
                  <a:schemeClr val="accent1">
                    <a:lumMod val="75000"/>
                  </a:schemeClr>
                </a:solidFill>
                <a:cs typeface="Arial" pitchFamily="34" charset="0"/>
              </a:rPr>
              <a:t> </a:t>
            </a:r>
            <a:r>
              <a:rPr lang="ru-RU" sz="2400" dirty="0" err="1" smtClean="0">
                <a:solidFill>
                  <a:schemeClr val="accent1">
                    <a:lumMod val="75000"/>
                  </a:schemeClr>
                </a:solidFill>
                <a:cs typeface="Arial" pitchFamily="34" charset="0"/>
              </a:rPr>
              <a:t>Equisetop</a:t>
            </a:r>
            <a:r>
              <a:rPr lang="ru-RU" sz="2400" dirty="0" err="1" smtClean="0">
                <a:solidFill>
                  <a:schemeClr val="accent1">
                    <a:lumMod val="75000"/>
                  </a:schemeClr>
                </a:solidFill>
                <a:cs typeface="Arial" pitchFamily="34" charset="0"/>
                <a:hlinkClick r:id="rId2" tooltip="phylum"/>
              </a:rPr>
              <a:t>hyta</a:t>
            </a:r>
            <a:r>
              <a:rPr lang="ru-RU" sz="2400" dirty="0" smtClean="0">
                <a:solidFill>
                  <a:schemeClr val="accent1">
                    <a:lumMod val="75000"/>
                  </a:schemeClr>
                </a:solidFill>
                <a:cs typeface="Arial" pitchFamily="34" charset="0"/>
                <a:hlinkClick r:id="rId2" tooltip="phylum"/>
              </a:rPr>
              <a:t> </a:t>
            </a:r>
            <a:endParaRPr lang="ru-RU" sz="2400" dirty="0" smtClean="0">
              <a:solidFill>
                <a:schemeClr val="accent1">
                  <a:lumMod val="75000"/>
                </a:schemeClr>
              </a:solidFill>
              <a:cs typeface="Arial" pitchFamily="34" charset="0"/>
            </a:endParaRPr>
          </a:p>
          <a:p>
            <a:pPr lvl="0" eaLnBrk="0" fontAlgn="base" hangingPunct="0">
              <a:spcBef>
                <a:spcPct val="0"/>
              </a:spcBef>
              <a:spcAft>
                <a:spcPct val="0"/>
              </a:spcAft>
            </a:pPr>
            <a:r>
              <a:rPr lang="en-US" sz="2400" dirty="0" smtClean="0">
                <a:solidFill>
                  <a:schemeClr val="accent1">
                    <a:lumMod val="75000"/>
                  </a:schemeClr>
                </a:solidFill>
                <a:cs typeface="Arial" pitchFamily="34" charset="0"/>
              </a:rPr>
              <a:t>      C</a:t>
            </a:r>
            <a:r>
              <a:rPr lang="ru-RU" sz="2400" dirty="0" err="1" smtClean="0">
                <a:solidFill>
                  <a:schemeClr val="accent1">
                    <a:lumMod val="75000"/>
                  </a:schemeClr>
                </a:solidFill>
                <a:cs typeface="Arial" pitchFamily="34" charset="0"/>
              </a:rPr>
              <a:t>lass</a:t>
            </a:r>
            <a:r>
              <a:rPr lang="en-US" sz="2400" dirty="0" smtClean="0">
                <a:solidFill>
                  <a:schemeClr val="accent1">
                    <a:lumMod val="75000"/>
                  </a:schemeClr>
                </a:solidFill>
                <a:cs typeface="Arial" pitchFamily="34" charset="0"/>
              </a:rPr>
              <a:t> </a:t>
            </a:r>
            <a:r>
              <a:rPr lang="ru-RU" sz="2400" dirty="0" err="1" smtClean="0">
                <a:solidFill>
                  <a:schemeClr val="accent1">
                    <a:lumMod val="75000"/>
                  </a:schemeClr>
                </a:solidFill>
                <a:cs typeface="Arial" pitchFamily="34" charset="0"/>
              </a:rPr>
              <a:t>Equisetopsida</a:t>
            </a:r>
            <a:r>
              <a:rPr lang="ru-RU" sz="2400" dirty="0" smtClean="0">
                <a:solidFill>
                  <a:schemeClr val="accent1">
                    <a:lumMod val="75000"/>
                  </a:schemeClr>
                </a:solidFill>
                <a:cs typeface="Arial" pitchFamily="34" charset="0"/>
              </a:rPr>
              <a:t> </a:t>
            </a:r>
          </a:p>
          <a:p>
            <a:pPr lvl="0" eaLnBrk="0" fontAlgn="base" hangingPunct="0">
              <a:spcBef>
                <a:spcPct val="0"/>
              </a:spcBef>
              <a:spcAft>
                <a:spcPct val="0"/>
              </a:spcAft>
            </a:pPr>
            <a:r>
              <a:rPr lang="en-US" sz="2400" dirty="0" smtClean="0">
                <a:solidFill>
                  <a:schemeClr val="accent1">
                    <a:lumMod val="75000"/>
                  </a:schemeClr>
                </a:solidFill>
                <a:cs typeface="Arial" pitchFamily="34" charset="0"/>
              </a:rPr>
              <a:t>              O</a:t>
            </a:r>
            <a:r>
              <a:rPr lang="ru-RU" sz="2400" dirty="0" err="1" smtClean="0">
                <a:solidFill>
                  <a:schemeClr val="accent1">
                    <a:lumMod val="75000"/>
                  </a:schemeClr>
                </a:solidFill>
                <a:cs typeface="Arial" pitchFamily="34" charset="0"/>
              </a:rPr>
              <a:t>rder</a:t>
            </a:r>
            <a:r>
              <a:rPr lang="en-US" sz="2400" dirty="0" smtClean="0">
                <a:solidFill>
                  <a:schemeClr val="accent1">
                    <a:lumMod val="75000"/>
                  </a:schemeClr>
                </a:solidFill>
                <a:cs typeface="Arial" pitchFamily="34" charset="0"/>
              </a:rPr>
              <a:t> </a:t>
            </a:r>
            <a:r>
              <a:rPr lang="ru-RU" sz="2400" dirty="0" err="1" smtClean="0">
                <a:solidFill>
                  <a:schemeClr val="accent1">
                    <a:lumMod val="75000"/>
                  </a:schemeClr>
                </a:solidFill>
                <a:cs typeface="Arial" pitchFamily="34" charset="0"/>
                <a:hlinkClick r:id="rId3"/>
              </a:rPr>
              <a:t>Equisetales</a:t>
            </a:r>
            <a:r>
              <a:rPr lang="en-US" sz="2400" dirty="0" smtClean="0"/>
              <a:t> </a:t>
            </a:r>
          </a:p>
          <a:p>
            <a:pPr lvl="0" eaLnBrk="0" fontAlgn="base" hangingPunct="0">
              <a:spcBef>
                <a:spcPct val="0"/>
              </a:spcBef>
              <a:spcAft>
                <a:spcPct val="0"/>
              </a:spcAft>
            </a:pPr>
            <a:r>
              <a:rPr lang="en-US" sz="2400" dirty="0" smtClean="0"/>
              <a:t>                      </a:t>
            </a:r>
            <a:r>
              <a:rPr lang="en-US" sz="2400" dirty="0" smtClean="0">
                <a:solidFill>
                  <a:schemeClr val="accent1">
                    <a:lumMod val="75000"/>
                  </a:schemeClr>
                </a:solidFill>
              </a:rPr>
              <a:t>Family  </a:t>
            </a:r>
            <a:r>
              <a:rPr lang="en-US" sz="2400" dirty="0" err="1" smtClean="0">
                <a:solidFill>
                  <a:schemeClr val="accent1">
                    <a:lumMod val="75000"/>
                  </a:schemeClr>
                </a:solidFill>
                <a:hlinkClick r:id="rId4"/>
              </a:rPr>
              <a:t>Equisetaceae</a:t>
            </a:r>
            <a:r>
              <a:rPr lang="en-US" sz="2400" dirty="0" smtClean="0">
                <a:solidFill>
                  <a:schemeClr val="accent1">
                    <a:lumMod val="75000"/>
                  </a:schemeClr>
                </a:solidFill>
              </a:rPr>
              <a:t> – Horsetail family</a:t>
            </a:r>
          </a:p>
          <a:p>
            <a:pPr lvl="0" eaLnBrk="0" fontAlgn="base" hangingPunct="0">
              <a:spcBef>
                <a:spcPct val="0"/>
              </a:spcBef>
              <a:spcAft>
                <a:spcPct val="0"/>
              </a:spcAft>
            </a:pPr>
            <a:r>
              <a:rPr lang="en-US" sz="2400" dirty="0" smtClean="0">
                <a:solidFill>
                  <a:schemeClr val="accent1">
                    <a:lumMod val="75000"/>
                  </a:schemeClr>
                </a:solidFill>
              </a:rPr>
              <a:t>                              Genus</a:t>
            </a:r>
            <a:r>
              <a:rPr lang="en-US" sz="2400" i="1" dirty="0" smtClean="0">
                <a:solidFill>
                  <a:schemeClr val="accent1">
                    <a:lumMod val="75000"/>
                  </a:schemeClr>
                </a:solidFill>
              </a:rPr>
              <a:t> Equisetum</a:t>
            </a:r>
            <a:r>
              <a:rPr lang="ru-RU" sz="2400" dirty="0" smtClean="0">
                <a:solidFill>
                  <a:schemeClr val="accent1">
                    <a:lumMod val="75000"/>
                  </a:schemeClr>
                </a:solidFill>
                <a:cs typeface="Arial" pitchFamily="34" charset="0"/>
              </a:rPr>
              <a:t> </a:t>
            </a:r>
          </a:p>
        </p:txBody>
      </p:sp>
      <p:sp>
        <p:nvSpPr>
          <p:cNvPr id="7" name="Содержимое 2"/>
          <p:cNvSpPr txBox="1">
            <a:spLocks/>
          </p:cNvSpPr>
          <p:nvPr/>
        </p:nvSpPr>
        <p:spPr>
          <a:xfrm>
            <a:off x="283464" y="2020825"/>
            <a:ext cx="8741664" cy="3414052"/>
          </a:xfrm>
          <a:prstGeom prst="rect">
            <a:avLst/>
          </a:prstGeom>
        </p:spPr>
        <p:txBody>
          <a:bodyPr>
            <a:noAutofit/>
          </a:bodyPr>
          <a:lstStyle/>
          <a:p>
            <a:pPr marL="0" marR="0" lvl="0" indent="357188"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i="0" u="none" strike="noStrike" kern="1200" cap="none" spc="0" normalizeH="0" baseline="0" noProof="0" dirty="0" smtClean="0">
                <a:ln>
                  <a:noFill/>
                </a:ln>
                <a:solidFill>
                  <a:schemeClr val="accent1">
                    <a:lumMod val="75000"/>
                  </a:schemeClr>
                </a:solidFill>
                <a:effectLst/>
                <a:uLnTx/>
                <a:uFillTx/>
                <a:latin typeface="+mn-lt"/>
                <a:ea typeface="+mn-ea"/>
                <a:cs typeface="+mn-cs"/>
              </a:rPr>
              <a:t>Class </a:t>
            </a:r>
            <a:r>
              <a:rPr kumimoji="0" lang="en-US" sz="2400" i="0" u="none" strike="noStrike" kern="1200" cap="none" spc="0" normalizeH="0" baseline="0" noProof="0" dirty="0" err="1" smtClean="0">
                <a:ln>
                  <a:noFill/>
                </a:ln>
                <a:solidFill>
                  <a:schemeClr val="accent1">
                    <a:lumMod val="75000"/>
                  </a:schemeClr>
                </a:solidFill>
                <a:effectLst/>
                <a:uLnTx/>
                <a:uFillTx/>
                <a:latin typeface="+mn-lt"/>
                <a:ea typeface="+mn-ea"/>
                <a:cs typeface="+mn-cs"/>
              </a:rPr>
              <a:t>Equisetopsida</a:t>
            </a:r>
            <a:r>
              <a:rPr kumimoji="0" lang="en-US" sz="2400" i="0" u="none" strike="noStrike" kern="1200" cap="none" spc="0" normalizeH="0" baseline="0" noProof="0" dirty="0" smtClean="0">
                <a:ln>
                  <a:noFill/>
                </a:ln>
                <a:solidFill>
                  <a:schemeClr val="accent1">
                    <a:lumMod val="75000"/>
                  </a:schemeClr>
                </a:solidFill>
                <a:effectLst/>
                <a:uLnTx/>
                <a:uFillTx/>
                <a:latin typeface="+mn-lt"/>
                <a:ea typeface="+mn-ea"/>
                <a:cs typeface="+mn-cs"/>
              </a:rPr>
              <a:t> (horsetails) </a:t>
            </a:r>
            <a:r>
              <a:rPr kumimoji="0" lang="en-US" sz="2400" i="0" u="none" strike="noStrike" kern="1200" cap="none" spc="0" normalizeH="0" baseline="0" noProof="0" dirty="0" smtClean="0">
                <a:ln>
                  <a:noFill/>
                </a:ln>
                <a:solidFill>
                  <a:schemeClr val="tx1"/>
                </a:solidFill>
                <a:effectLst/>
                <a:uLnTx/>
                <a:uFillTx/>
                <a:latin typeface="+mn-lt"/>
                <a:ea typeface="+mn-ea"/>
                <a:cs typeface="+mn-cs"/>
              </a:rPr>
              <a:t>is a small group with one genus, </a:t>
            </a:r>
            <a:r>
              <a:rPr kumimoji="0" lang="en-US" sz="2400" i="1" u="none" strike="noStrike" kern="1200" cap="none" spc="0" normalizeH="0" baseline="0" noProof="0" dirty="0" smtClean="0">
                <a:ln>
                  <a:noFill/>
                </a:ln>
                <a:solidFill>
                  <a:schemeClr val="accent1">
                    <a:lumMod val="75000"/>
                  </a:schemeClr>
                </a:solidFill>
                <a:effectLst/>
                <a:uLnTx/>
                <a:uFillTx/>
                <a:latin typeface="+mn-lt"/>
                <a:ea typeface="+mn-ea"/>
                <a:cs typeface="+mn-cs"/>
              </a:rPr>
              <a:t>Equisetum</a:t>
            </a:r>
            <a:r>
              <a:rPr kumimoji="0" lang="en-US" sz="2400" i="1"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and has about 30 different herbaceous species that typically live in moist habitats. The leaves of these plants are reduced into scales, and the stems are segmented and also photosynthetic; there is also an underground rhizome. The stem epidermis contains silica which makes it have an abrasive surface. The stem has multiple canals, this is somehow similar to stems of grasses. The sporangia are associated with hexangular stalked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sporangiophores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there are also elaters which are not separate cells but parts of the spore wall. </a:t>
            </a:r>
            <a:endParaRPr kumimoji="0" lang="ru-RU"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2" descr="C:\Users\ADM\Documents\Karime\2018\Lectures\Anatomy and morphology of plant\Additional materials\Mosses and other\equisetum-arvense_stalk.jpg"/>
          <p:cNvPicPr>
            <a:picLocks noChangeAspect="1" noChangeArrowheads="1"/>
          </p:cNvPicPr>
          <p:nvPr/>
        </p:nvPicPr>
        <p:blipFill>
          <a:blip r:embed="rId5" cstate="print"/>
          <a:srcRect l="13683" r="3474"/>
          <a:stretch>
            <a:fillRect/>
          </a:stretch>
        </p:blipFill>
        <p:spPr bwMode="auto">
          <a:xfrm>
            <a:off x="9162288" y="246417"/>
            <a:ext cx="2907792" cy="4680000"/>
          </a:xfrm>
          <a:prstGeom prst="rect">
            <a:avLst/>
          </a:prstGeom>
          <a:noFill/>
        </p:spPr>
      </p:pic>
      <p:sp>
        <p:nvSpPr>
          <p:cNvPr id="9" name="Прямоугольник 8"/>
          <p:cNvSpPr/>
          <p:nvPr/>
        </p:nvSpPr>
        <p:spPr>
          <a:xfrm>
            <a:off x="10214803" y="5034767"/>
            <a:ext cx="1292533" cy="400110"/>
          </a:xfrm>
          <a:prstGeom prst="rect">
            <a:avLst/>
          </a:prstGeom>
        </p:spPr>
        <p:txBody>
          <a:bodyPr wrap="none">
            <a:spAutoFit/>
          </a:bodyPr>
          <a:lstStyle/>
          <a:p>
            <a:r>
              <a:rPr lang="en-US" sz="2000" b="1" i="1" dirty="0" smtClean="0"/>
              <a:t>Equisetum</a:t>
            </a:r>
            <a:endParaRPr lang="ru-RU" sz="2000" b="1" dirty="0"/>
          </a:p>
        </p:txBody>
      </p:sp>
      <p:sp>
        <p:nvSpPr>
          <p:cNvPr id="10" name="Прямоугольник 9"/>
          <p:cNvSpPr/>
          <p:nvPr/>
        </p:nvSpPr>
        <p:spPr>
          <a:xfrm>
            <a:off x="478536" y="5483935"/>
            <a:ext cx="11713464" cy="1200329"/>
          </a:xfrm>
          <a:prstGeom prst="rect">
            <a:avLst/>
          </a:prstGeom>
        </p:spPr>
        <p:txBody>
          <a:bodyPr wrap="square">
            <a:spAutoFit/>
          </a:bodyPr>
          <a:lstStyle/>
          <a:p>
            <a:pPr lvl="0" indent="357188" algn="just">
              <a:defRPr/>
            </a:pPr>
            <a:r>
              <a:rPr lang="en-US" sz="2400" dirty="0" smtClean="0"/>
              <a:t>Gametophytes are typically minute and </a:t>
            </a:r>
            <a:r>
              <a:rPr lang="en-US" sz="2400" dirty="0" err="1" smtClean="0"/>
              <a:t>dioecious</a:t>
            </a:r>
            <a:r>
              <a:rPr lang="en-US" sz="2400" dirty="0" smtClean="0"/>
              <a:t>, but the plants themselves are </a:t>
            </a:r>
            <a:r>
              <a:rPr lang="en-US" sz="2400" dirty="0" err="1" smtClean="0"/>
              <a:t>homosporous</a:t>
            </a:r>
            <a:r>
              <a:rPr lang="en-US" sz="2400" dirty="0" smtClean="0"/>
              <a:t>: smaller suppressed gametophytes develop only antheridia while larger gametophytes develop only archegonia.</a:t>
            </a:r>
            <a:endParaRPr lang="ru-RU"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37744" y="128016"/>
            <a:ext cx="8275320" cy="6473952"/>
          </a:xfrm>
        </p:spPr>
        <p:txBody>
          <a:bodyPr>
            <a:noAutofit/>
          </a:bodyPr>
          <a:lstStyle/>
          <a:p>
            <a:pPr marL="0" indent="357188">
              <a:lnSpc>
                <a:spcPct val="100000"/>
              </a:lnSpc>
              <a:spcBef>
                <a:spcPts val="0"/>
              </a:spcBef>
              <a:buNone/>
            </a:pPr>
            <a:r>
              <a:rPr lang="en-US" sz="2400" dirty="0" smtClean="0">
                <a:solidFill>
                  <a:schemeClr val="accent1">
                    <a:lumMod val="75000"/>
                  </a:schemeClr>
                </a:solidFill>
              </a:rPr>
              <a:t>Genus </a:t>
            </a:r>
            <a:r>
              <a:rPr lang="en-US" sz="2400" i="1" dirty="0" smtClean="0">
                <a:solidFill>
                  <a:schemeClr val="accent1">
                    <a:lumMod val="75000"/>
                  </a:schemeClr>
                </a:solidFill>
              </a:rPr>
              <a:t>Equisetum</a:t>
            </a:r>
          </a:p>
          <a:p>
            <a:pPr marL="0" indent="357188" algn="just">
              <a:lnSpc>
                <a:spcPct val="100000"/>
              </a:lnSpc>
              <a:spcBef>
                <a:spcPts val="0"/>
              </a:spcBef>
              <a:buNone/>
            </a:pPr>
            <a:r>
              <a:rPr lang="en-US" sz="2400" dirty="0" smtClean="0"/>
              <a:t>The </a:t>
            </a:r>
            <a:r>
              <a:rPr lang="en-US" sz="2400" dirty="0" err="1" smtClean="0"/>
              <a:t>sporophytic</a:t>
            </a:r>
            <a:r>
              <a:rPr lang="en-US" sz="2400" dirty="0" smtClean="0"/>
              <a:t> plant body of </a:t>
            </a:r>
            <a:r>
              <a:rPr lang="en-US" sz="2400" i="1" dirty="0" smtClean="0"/>
              <a:t>Equisetum</a:t>
            </a:r>
            <a:r>
              <a:rPr lang="en-US" sz="2400" dirty="0" smtClean="0"/>
              <a:t> is differentiated into stem, roots and leaves. </a:t>
            </a:r>
          </a:p>
          <a:p>
            <a:pPr marL="0" indent="357188" algn="just">
              <a:lnSpc>
                <a:spcPct val="100000"/>
              </a:lnSpc>
              <a:spcBef>
                <a:spcPts val="0"/>
              </a:spcBef>
              <a:buNone/>
            </a:pPr>
            <a:r>
              <a:rPr lang="en-US" sz="2400" dirty="0" smtClean="0">
                <a:solidFill>
                  <a:schemeClr val="accent1">
                    <a:lumMod val="75000"/>
                  </a:schemeClr>
                </a:solidFill>
              </a:rPr>
              <a:t>The stem </a:t>
            </a:r>
            <a:r>
              <a:rPr lang="en-US" sz="2400" dirty="0" smtClean="0"/>
              <a:t>of </a:t>
            </a:r>
            <a:r>
              <a:rPr lang="en-US" sz="2400" i="1" dirty="0" smtClean="0"/>
              <a:t>Equisetum</a:t>
            </a:r>
            <a:r>
              <a:rPr lang="en-US" sz="2400" dirty="0" smtClean="0"/>
              <a:t> has </a:t>
            </a:r>
            <a:r>
              <a:rPr lang="en-US" sz="2400" dirty="0" smtClean="0">
                <a:solidFill>
                  <a:schemeClr val="accent1">
                    <a:lumMod val="75000"/>
                  </a:schemeClr>
                </a:solidFill>
              </a:rPr>
              <a:t>two parts</a:t>
            </a:r>
            <a:r>
              <a:rPr lang="en-US" sz="2400" dirty="0" smtClean="0"/>
              <a:t>: </a:t>
            </a:r>
            <a:r>
              <a:rPr lang="en-US" sz="2400" dirty="0" smtClean="0">
                <a:solidFill>
                  <a:schemeClr val="accent1">
                    <a:lumMod val="75000"/>
                  </a:schemeClr>
                </a:solidFill>
              </a:rPr>
              <a:t>perennial, underground, much-branched rhizome </a:t>
            </a:r>
            <a:r>
              <a:rPr lang="en-US" sz="2400" dirty="0" smtClean="0"/>
              <a:t>and an </a:t>
            </a:r>
            <a:r>
              <a:rPr lang="en-US" sz="2400" dirty="0" smtClean="0">
                <a:solidFill>
                  <a:schemeClr val="accent1">
                    <a:lumMod val="75000"/>
                  </a:schemeClr>
                </a:solidFill>
              </a:rPr>
              <a:t>erect, usually annual aerial shoot.</a:t>
            </a:r>
            <a:r>
              <a:rPr lang="en-US" sz="2400" dirty="0" smtClean="0"/>
              <a:t> The branching is </a:t>
            </a:r>
            <a:r>
              <a:rPr lang="en-US" sz="2400" dirty="0" err="1" smtClean="0"/>
              <a:t>monopodial</a:t>
            </a:r>
            <a:r>
              <a:rPr lang="en-US" sz="2400" dirty="0" smtClean="0"/>
              <a:t>, shoots are differentiated into nodes and internodes. </a:t>
            </a:r>
          </a:p>
          <a:p>
            <a:pPr marL="0" indent="357188" algn="just">
              <a:lnSpc>
                <a:spcPct val="100000"/>
              </a:lnSpc>
              <a:spcBef>
                <a:spcPts val="0"/>
              </a:spcBef>
              <a:buNone/>
            </a:pPr>
            <a:r>
              <a:rPr lang="en-US" sz="2400" dirty="0" smtClean="0"/>
              <a:t>Some shoots are profusely branched, green (</a:t>
            </a:r>
            <a:r>
              <a:rPr lang="en-US" sz="2400" dirty="0" err="1" smtClean="0"/>
              <a:t>chlorophyllous</a:t>
            </a:r>
            <a:r>
              <a:rPr lang="en-US" sz="2400" dirty="0" smtClean="0"/>
              <a:t>) and purely vegetative. The others are fertile, </a:t>
            </a:r>
            <a:r>
              <a:rPr lang="en-US" sz="2400" dirty="0" err="1" smtClean="0"/>
              <a:t>unbranched</a:t>
            </a:r>
            <a:r>
              <a:rPr lang="en-US" sz="2400" dirty="0" smtClean="0"/>
              <a:t>, brownish in </a:t>
            </a:r>
            <a:r>
              <a:rPr lang="en-US" sz="2400" dirty="0" err="1" smtClean="0"/>
              <a:t>colour</a:t>
            </a:r>
            <a:r>
              <a:rPr lang="en-US" sz="2400" dirty="0" smtClean="0"/>
              <a:t> (</a:t>
            </a:r>
            <a:r>
              <a:rPr lang="en-US" sz="2400" dirty="0" err="1" smtClean="0"/>
              <a:t>achlorophyllous</a:t>
            </a:r>
            <a:r>
              <a:rPr lang="en-US" sz="2400" dirty="0" smtClean="0"/>
              <a:t>) and have terminal </a:t>
            </a:r>
            <a:r>
              <a:rPr lang="en-US" sz="2400" dirty="0" err="1" smtClean="0"/>
              <a:t>strobili</a:t>
            </a:r>
            <a:r>
              <a:rPr lang="en-US" sz="2400" dirty="0" smtClean="0"/>
              <a:t>. The underground rhizome and the aerial axis appear to be articulated or jointed due to the presence of distinct nodes and internodes. Externally, the internodes have longitudinal ridges and furrows and, internally, they are hollow, tube-like structures. The ridges of the successive internodes alternate with each other and the leaves are normally of the same number as the ridges on the stem.</a:t>
            </a:r>
            <a:r>
              <a:rPr lang="en-US" sz="2400" b="1" dirty="0" smtClean="0"/>
              <a:t> </a:t>
            </a:r>
          </a:p>
        </p:txBody>
      </p:sp>
      <p:pic>
        <p:nvPicPr>
          <p:cNvPr id="8" name="Picture 2" descr="C:\Users\ADM\Documents\Karime\2018\Lectures\Anatomy and morphology of plant\Additional materials\Mosses and other\equisetum plantbody.jpg"/>
          <p:cNvPicPr>
            <a:picLocks noChangeAspect="1" noChangeArrowheads="1"/>
          </p:cNvPicPr>
          <p:nvPr/>
        </p:nvPicPr>
        <p:blipFill>
          <a:blip r:embed="rId2" cstate="print"/>
          <a:srcRect/>
          <a:stretch>
            <a:fillRect/>
          </a:stretch>
        </p:blipFill>
        <p:spPr bwMode="auto">
          <a:xfrm>
            <a:off x="8695944" y="1073087"/>
            <a:ext cx="3305163" cy="4680000"/>
          </a:xfrm>
          <a:prstGeom prst="rect">
            <a:avLst/>
          </a:prstGeom>
          <a:noFill/>
        </p:spPr>
      </p:pic>
      <p:sp>
        <p:nvSpPr>
          <p:cNvPr id="9" name="Прямоугольник 8"/>
          <p:cNvSpPr/>
          <p:nvPr/>
        </p:nvSpPr>
        <p:spPr>
          <a:xfrm>
            <a:off x="9447761" y="5786366"/>
            <a:ext cx="2436308" cy="400110"/>
          </a:xfrm>
          <a:prstGeom prst="rect">
            <a:avLst/>
          </a:prstGeom>
        </p:spPr>
        <p:txBody>
          <a:bodyPr wrap="none">
            <a:spAutoFit/>
          </a:bodyPr>
          <a:lstStyle/>
          <a:p>
            <a:r>
              <a:rPr lang="en-US" sz="2000" b="1" i="1" dirty="0" smtClean="0"/>
              <a:t>Equisetum </a:t>
            </a:r>
            <a:r>
              <a:rPr lang="en-US" sz="2000" b="1" dirty="0" err="1" smtClean="0"/>
              <a:t>plantbody</a:t>
            </a:r>
            <a:endParaRPr lang="ru-RU" sz="2000"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3672" y="517851"/>
            <a:ext cx="6187439" cy="4216539"/>
          </a:xfrm>
          <a:prstGeom prst="rect">
            <a:avLst/>
          </a:prstGeom>
        </p:spPr>
        <p:txBody>
          <a:bodyPr wrap="square">
            <a:spAutoFit/>
          </a:bodyPr>
          <a:lstStyle/>
          <a:p>
            <a:pPr indent="357188" algn="just"/>
            <a:r>
              <a:rPr lang="en-US" sz="2800" dirty="0" smtClean="0">
                <a:solidFill>
                  <a:schemeClr val="accent1">
                    <a:lumMod val="75000"/>
                  </a:schemeClr>
                </a:solidFill>
              </a:rPr>
              <a:t>Leaves: </a:t>
            </a:r>
          </a:p>
          <a:p>
            <a:pPr indent="357188" algn="just"/>
            <a:r>
              <a:rPr lang="en-US" sz="2400" dirty="0" smtClean="0"/>
              <a:t>The leaves of </a:t>
            </a:r>
            <a:r>
              <a:rPr lang="en-US" sz="2400" i="1" dirty="0" smtClean="0"/>
              <a:t>Equisetum</a:t>
            </a:r>
            <a:r>
              <a:rPr lang="en-US" sz="2400" dirty="0" smtClean="0"/>
              <a:t> are small, simple, scale-like and </a:t>
            </a:r>
            <a:r>
              <a:rPr lang="en-US" sz="2400" dirty="0" err="1" smtClean="0"/>
              <a:t>isophyllous</a:t>
            </a:r>
            <a:r>
              <a:rPr lang="en-US" sz="2400" dirty="0" smtClean="0"/>
              <a:t>; they are attached at each node, united at least for a part of the length and thus form a sheath around the stem. The sheath has free and pointed teeth-like tips. The number of leaves at a node corresponds to the number of ridges on the </a:t>
            </a:r>
            <a:r>
              <a:rPr lang="en-US" sz="2400" dirty="0" err="1" smtClean="0"/>
              <a:t>internode</a:t>
            </a:r>
            <a:r>
              <a:rPr lang="en-US" sz="2400" dirty="0" smtClean="0"/>
              <a:t> below. The leaves do not perform any photosynthetic function and their main function is to provide protection to young buds at the node. </a:t>
            </a:r>
            <a:endParaRPr lang="ru-RU" sz="2400" dirty="0"/>
          </a:p>
        </p:txBody>
      </p:sp>
      <p:pic>
        <p:nvPicPr>
          <p:cNvPr id="88066" name="Picture 2" descr="http://web.pdx.edu/~maserj/ESR410/images/equisetumtelmateia4.JPG"/>
          <p:cNvPicPr>
            <a:picLocks noChangeAspect="1" noChangeArrowheads="1"/>
          </p:cNvPicPr>
          <p:nvPr/>
        </p:nvPicPr>
        <p:blipFill>
          <a:blip r:embed="rId2" cstate="print"/>
          <a:srcRect/>
          <a:stretch>
            <a:fillRect/>
          </a:stretch>
        </p:blipFill>
        <p:spPr bwMode="auto">
          <a:xfrm>
            <a:off x="7313909" y="680219"/>
            <a:ext cx="4638423" cy="43920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459736" y="256032"/>
            <a:ext cx="9290304" cy="1453896"/>
          </a:xfrm>
        </p:spPr>
        <p:txBody>
          <a:bodyPr>
            <a:noAutofit/>
          </a:bodyPr>
          <a:lstStyle/>
          <a:p>
            <a:pPr marL="0" indent="357188" algn="just">
              <a:lnSpc>
                <a:spcPct val="100000"/>
              </a:lnSpc>
              <a:spcBef>
                <a:spcPts val="0"/>
              </a:spcBef>
              <a:buNone/>
            </a:pPr>
            <a:r>
              <a:rPr lang="en-US" sz="2400" dirty="0" smtClean="0">
                <a:solidFill>
                  <a:schemeClr val="accent1">
                    <a:lumMod val="75000"/>
                  </a:schemeClr>
                </a:solidFill>
              </a:rPr>
              <a:t>Spores</a:t>
            </a:r>
            <a:r>
              <a:rPr lang="en-US" sz="2400" dirty="0" smtClean="0"/>
              <a:t> are produced within the sporangia. The sporangia are borne on the </a:t>
            </a:r>
            <a:r>
              <a:rPr lang="en-US" sz="2400" dirty="0" err="1" smtClean="0">
                <a:solidFill>
                  <a:schemeClr val="accent1">
                    <a:lumMod val="75000"/>
                  </a:schemeClr>
                </a:solidFill>
              </a:rPr>
              <a:t>sporangiophores</a:t>
            </a:r>
            <a:r>
              <a:rPr lang="en-US" sz="2400" dirty="0" smtClean="0">
                <a:solidFill>
                  <a:schemeClr val="accent1">
                    <a:lumMod val="75000"/>
                  </a:schemeClr>
                </a:solidFill>
              </a:rPr>
              <a:t> </a:t>
            </a:r>
            <a:r>
              <a:rPr lang="en-US" sz="2400" dirty="0" smtClean="0"/>
              <a:t>which are aggregated into a compact structure termed </a:t>
            </a:r>
            <a:r>
              <a:rPr lang="en-US" sz="2400" dirty="0" smtClean="0">
                <a:solidFill>
                  <a:schemeClr val="accent1">
                    <a:lumMod val="75000"/>
                  </a:schemeClr>
                </a:solidFill>
              </a:rPr>
              <a:t>strobilus or cone or </a:t>
            </a:r>
            <a:r>
              <a:rPr lang="en-US" sz="2400" dirty="0" err="1" smtClean="0">
                <a:solidFill>
                  <a:schemeClr val="accent1">
                    <a:lumMod val="75000"/>
                  </a:schemeClr>
                </a:solidFill>
              </a:rPr>
              <a:t>sporangiferous</a:t>
            </a:r>
            <a:r>
              <a:rPr lang="en-US" sz="2400" dirty="0" smtClean="0">
                <a:solidFill>
                  <a:schemeClr val="accent1">
                    <a:lumMod val="75000"/>
                  </a:schemeClr>
                </a:solidFill>
              </a:rPr>
              <a:t> spike</a:t>
            </a:r>
            <a:r>
              <a:rPr lang="en-US" sz="2400" dirty="0" smtClean="0"/>
              <a:t>. </a:t>
            </a:r>
          </a:p>
        </p:txBody>
      </p:sp>
      <p:pic>
        <p:nvPicPr>
          <p:cNvPr id="4" name="Picture 5" descr="C:\Users\ADM\Documents\Karime\2018\Lectures\Biodiversity of plants\Additional materials Biodiversity\STROBILUS OF EQUISETUM.jpg"/>
          <p:cNvPicPr>
            <a:picLocks noChangeAspect="1" noChangeArrowheads="1"/>
          </p:cNvPicPr>
          <p:nvPr/>
        </p:nvPicPr>
        <p:blipFill>
          <a:blip r:embed="rId2" cstate="print">
            <a:lum bright="10000" contrast="10000"/>
          </a:blip>
          <a:srcRect l="48558" t="6874" r="9335" b="13070"/>
          <a:stretch>
            <a:fillRect/>
          </a:stretch>
        </p:blipFill>
        <p:spPr bwMode="auto">
          <a:xfrm>
            <a:off x="9438116" y="1479916"/>
            <a:ext cx="2631276" cy="3924000"/>
          </a:xfrm>
          <a:prstGeom prst="rect">
            <a:avLst/>
          </a:prstGeom>
          <a:noFill/>
        </p:spPr>
      </p:pic>
      <p:pic>
        <p:nvPicPr>
          <p:cNvPr id="5" name="Picture 5" descr="C:\Users\ADM\Documents\Karime\2018\Lectures\Biodiversity of plants\Additional materials Biodiversity\STROBILUS OF EQUISETUM.jpg"/>
          <p:cNvPicPr>
            <a:picLocks noChangeAspect="1" noChangeArrowheads="1"/>
          </p:cNvPicPr>
          <p:nvPr/>
        </p:nvPicPr>
        <p:blipFill>
          <a:blip r:embed="rId2" cstate="print">
            <a:lum bright="10000"/>
          </a:blip>
          <a:srcRect l="14042" t="6874" r="52399" b="13070"/>
          <a:stretch>
            <a:fillRect/>
          </a:stretch>
        </p:blipFill>
        <p:spPr bwMode="auto">
          <a:xfrm>
            <a:off x="219456" y="147782"/>
            <a:ext cx="2020134" cy="3780000"/>
          </a:xfrm>
          <a:prstGeom prst="rect">
            <a:avLst/>
          </a:prstGeom>
          <a:noFill/>
        </p:spPr>
      </p:pic>
      <p:sp>
        <p:nvSpPr>
          <p:cNvPr id="7" name="Прямоугольник 6"/>
          <p:cNvSpPr/>
          <p:nvPr/>
        </p:nvSpPr>
        <p:spPr>
          <a:xfrm>
            <a:off x="3166872" y="1715715"/>
            <a:ext cx="6096000" cy="2677656"/>
          </a:xfrm>
          <a:prstGeom prst="rect">
            <a:avLst/>
          </a:prstGeom>
        </p:spPr>
        <p:txBody>
          <a:bodyPr>
            <a:spAutoFit/>
          </a:bodyPr>
          <a:lstStyle/>
          <a:p>
            <a:pPr indent="357188" algn="just"/>
            <a:r>
              <a:rPr lang="en-US" sz="2400" dirty="0" smtClean="0"/>
              <a:t>The strobilus is composed of an axis with whorls of </a:t>
            </a:r>
            <a:r>
              <a:rPr lang="en-US" sz="2400" dirty="0" err="1" smtClean="0">
                <a:solidFill>
                  <a:schemeClr val="accent1">
                    <a:lumMod val="75000"/>
                  </a:schemeClr>
                </a:solidFill>
              </a:rPr>
              <a:t>sporangiophores</a:t>
            </a:r>
            <a:r>
              <a:rPr lang="en-US" sz="2400" dirty="0" smtClean="0"/>
              <a:t>. Each </a:t>
            </a:r>
            <a:r>
              <a:rPr lang="en-US" sz="2400" dirty="0" err="1" smtClean="0"/>
              <a:t>sporangiophore</a:t>
            </a:r>
            <a:r>
              <a:rPr lang="en-US" sz="2400" dirty="0" smtClean="0"/>
              <a:t> is a stalked structure bearing a hexagonal </a:t>
            </a:r>
            <a:r>
              <a:rPr lang="en-US" sz="2400" dirty="0" err="1" smtClean="0"/>
              <a:t>peltate</a:t>
            </a:r>
            <a:r>
              <a:rPr lang="en-US" sz="2400" dirty="0" smtClean="0"/>
              <a:t> disc at its distal end. On the under surface of the </a:t>
            </a:r>
            <a:r>
              <a:rPr lang="en-US" sz="2400" dirty="0" err="1" smtClean="0"/>
              <a:t>sporangiophore</a:t>
            </a:r>
            <a:r>
              <a:rPr lang="en-US" sz="2400" dirty="0" smtClean="0"/>
              <a:t> disc 5-10 elongate, cylindrical hanging </a:t>
            </a:r>
            <a:r>
              <a:rPr lang="en-US" sz="2400" dirty="0" smtClean="0">
                <a:solidFill>
                  <a:schemeClr val="accent1">
                    <a:lumMod val="75000"/>
                  </a:schemeClr>
                </a:solidFill>
              </a:rPr>
              <a:t>sporangia</a:t>
            </a:r>
            <a:r>
              <a:rPr lang="en-US" sz="2400" dirty="0" smtClean="0"/>
              <a:t> are borne near the periphery in a ring. </a:t>
            </a:r>
          </a:p>
        </p:txBody>
      </p:sp>
      <p:sp>
        <p:nvSpPr>
          <p:cNvPr id="8" name="Прямоугольник 7"/>
          <p:cNvSpPr/>
          <p:nvPr/>
        </p:nvSpPr>
        <p:spPr>
          <a:xfrm>
            <a:off x="311085" y="4121816"/>
            <a:ext cx="2602572" cy="400110"/>
          </a:xfrm>
          <a:prstGeom prst="rect">
            <a:avLst/>
          </a:prstGeom>
        </p:spPr>
        <p:txBody>
          <a:bodyPr wrap="none">
            <a:spAutoFit/>
          </a:bodyPr>
          <a:lstStyle/>
          <a:p>
            <a:r>
              <a:rPr lang="en-US" sz="2000" b="1" dirty="0" smtClean="0"/>
              <a:t>Strobilus of </a:t>
            </a:r>
            <a:r>
              <a:rPr lang="en-US" sz="2000" b="1" i="1" dirty="0" smtClean="0"/>
              <a:t>Equisetum</a:t>
            </a:r>
            <a:r>
              <a:rPr lang="en-US" sz="2000" b="1" dirty="0" smtClean="0"/>
              <a:t> </a:t>
            </a:r>
            <a:endParaRPr lang="ru-RU" sz="2000" b="1" dirty="0"/>
          </a:p>
        </p:txBody>
      </p:sp>
      <p:sp>
        <p:nvSpPr>
          <p:cNvPr id="9" name="Прямоугольник 8"/>
          <p:cNvSpPr/>
          <p:nvPr/>
        </p:nvSpPr>
        <p:spPr>
          <a:xfrm>
            <a:off x="342507" y="4610502"/>
            <a:ext cx="8810919" cy="1569660"/>
          </a:xfrm>
          <a:prstGeom prst="rect">
            <a:avLst/>
          </a:prstGeom>
        </p:spPr>
        <p:txBody>
          <a:bodyPr wrap="square">
            <a:spAutoFit/>
          </a:bodyPr>
          <a:lstStyle/>
          <a:p>
            <a:pPr indent="357188" algn="just"/>
            <a:r>
              <a:rPr lang="en-US" sz="2400" dirty="0" smtClean="0"/>
              <a:t>At maturity, the </a:t>
            </a:r>
            <a:r>
              <a:rPr lang="en-US" sz="2400" dirty="0" err="1" smtClean="0"/>
              <a:t>strobilar</a:t>
            </a:r>
            <a:r>
              <a:rPr lang="en-US" sz="2400" dirty="0" smtClean="0"/>
              <a:t> axis elongates, as a result the </a:t>
            </a:r>
            <a:r>
              <a:rPr lang="en-US" sz="2400" dirty="0" err="1" smtClean="0"/>
              <a:t>sporangiophores</a:t>
            </a:r>
            <a:r>
              <a:rPr lang="en-US" sz="2400" dirty="0" smtClean="0"/>
              <a:t> become separated and exposed. Then the sporangium splits open by a longitudinal line due to the differential hygroscopic response of the wall cells. </a:t>
            </a:r>
            <a:endParaRPr lang="ru-RU" sz="2400" dirty="0"/>
          </a:p>
        </p:txBody>
      </p:sp>
      <p:sp>
        <p:nvSpPr>
          <p:cNvPr id="10" name="Прямоугольник 9"/>
          <p:cNvSpPr/>
          <p:nvPr/>
        </p:nvSpPr>
        <p:spPr>
          <a:xfrm>
            <a:off x="9443746" y="5619888"/>
            <a:ext cx="2748254" cy="707886"/>
          </a:xfrm>
          <a:prstGeom prst="rect">
            <a:avLst/>
          </a:prstGeom>
        </p:spPr>
        <p:txBody>
          <a:bodyPr wrap="square">
            <a:spAutoFit/>
          </a:bodyPr>
          <a:lstStyle/>
          <a:p>
            <a:r>
              <a:rPr lang="en-US" sz="2000" b="1" dirty="0" err="1" smtClean="0"/>
              <a:t>Sporangiophores</a:t>
            </a:r>
            <a:r>
              <a:rPr lang="en-US" sz="2000" b="1" dirty="0" smtClean="0"/>
              <a:t> with sporangia</a:t>
            </a:r>
            <a:endParaRPr lang="ru-RU" sz="20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9342" y="425054"/>
            <a:ext cx="7942554" cy="4524315"/>
          </a:xfrm>
          <a:prstGeom prst="rect">
            <a:avLst/>
          </a:prstGeom>
        </p:spPr>
        <p:txBody>
          <a:bodyPr wrap="square">
            <a:spAutoFit/>
          </a:bodyPr>
          <a:lstStyle/>
          <a:p>
            <a:pPr indent="357188" algn="just"/>
            <a:r>
              <a:rPr lang="en-US" dirty="0" smtClean="0"/>
              <a:t> </a:t>
            </a:r>
            <a:r>
              <a:rPr lang="en-US" sz="2400" dirty="0" smtClean="0"/>
              <a:t>The spores are spherical and filled with densely packed chloroplasts. The spore wall is laminated and shows </a:t>
            </a:r>
            <a:r>
              <a:rPr lang="en-US" sz="2400" dirty="0" smtClean="0">
                <a:solidFill>
                  <a:schemeClr val="accent1">
                    <a:lumMod val="75000"/>
                  </a:schemeClr>
                </a:solidFill>
              </a:rPr>
              <a:t>four concentrate layers</a:t>
            </a:r>
            <a:r>
              <a:rPr lang="en-US" sz="2400" dirty="0" smtClean="0"/>
              <a:t>. </a:t>
            </a:r>
            <a:r>
              <a:rPr lang="en-US" sz="2400" dirty="0" smtClean="0">
                <a:solidFill>
                  <a:schemeClr val="accent1">
                    <a:lumMod val="75000"/>
                  </a:schemeClr>
                </a:solidFill>
              </a:rPr>
              <a:t>The innermost </a:t>
            </a:r>
            <a:r>
              <a:rPr lang="en-US" sz="2400" dirty="0" smtClean="0"/>
              <a:t>is the delicate </a:t>
            </a:r>
            <a:r>
              <a:rPr lang="en-US" sz="2400" dirty="0" err="1" smtClean="0">
                <a:solidFill>
                  <a:schemeClr val="accent1">
                    <a:lumMod val="75000"/>
                  </a:schemeClr>
                </a:solidFill>
              </a:rPr>
              <a:t>intine</a:t>
            </a:r>
            <a:r>
              <a:rPr lang="en-US" sz="2400" dirty="0" smtClean="0">
                <a:solidFill>
                  <a:schemeClr val="accent1">
                    <a:lumMod val="75000"/>
                  </a:schemeClr>
                </a:solidFill>
              </a:rPr>
              <a:t>,</a:t>
            </a:r>
            <a:r>
              <a:rPr lang="en-US" sz="2400" dirty="0" smtClean="0"/>
              <a:t> followed by </a:t>
            </a:r>
            <a:r>
              <a:rPr lang="en-US" sz="2400" dirty="0" smtClean="0">
                <a:solidFill>
                  <a:schemeClr val="accent1">
                    <a:lumMod val="75000"/>
                  </a:schemeClr>
                </a:solidFill>
              </a:rPr>
              <a:t>thick </a:t>
            </a:r>
            <a:r>
              <a:rPr lang="en-US" sz="2400" dirty="0" err="1" smtClean="0">
                <a:solidFill>
                  <a:schemeClr val="accent1">
                    <a:lumMod val="75000"/>
                  </a:schemeClr>
                </a:solidFill>
              </a:rPr>
              <a:t>exine</a:t>
            </a:r>
            <a:r>
              <a:rPr lang="en-US" sz="2400" dirty="0" smtClean="0"/>
              <a:t>, the </a:t>
            </a:r>
            <a:r>
              <a:rPr lang="en-US" sz="2400" dirty="0" smtClean="0">
                <a:solidFill>
                  <a:schemeClr val="accent1">
                    <a:lumMod val="75000"/>
                  </a:schemeClr>
                </a:solidFill>
              </a:rPr>
              <a:t>middle </a:t>
            </a:r>
            <a:r>
              <a:rPr lang="en-US" sz="2400" dirty="0" err="1" smtClean="0">
                <a:solidFill>
                  <a:schemeClr val="accent1">
                    <a:lumMod val="75000"/>
                  </a:schemeClr>
                </a:solidFill>
              </a:rPr>
              <a:t>cuticular</a:t>
            </a:r>
            <a:r>
              <a:rPr lang="en-US" sz="2400" dirty="0" smtClean="0">
                <a:solidFill>
                  <a:schemeClr val="accent1">
                    <a:lumMod val="75000"/>
                  </a:schemeClr>
                </a:solidFill>
              </a:rPr>
              <a:t> layer</a:t>
            </a:r>
            <a:r>
              <a:rPr lang="en-US" sz="2400" dirty="0" smtClean="0"/>
              <a:t> and the </a:t>
            </a:r>
            <a:r>
              <a:rPr lang="en-US" sz="2400" dirty="0" smtClean="0">
                <a:solidFill>
                  <a:schemeClr val="accent1">
                    <a:lumMod val="75000"/>
                  </a:schemeClr>
                </a:solidFill>
              </a:rPr>
              <a:t>outermost </a:t>
            </a:r>
            <a:r>
              <a:rPr lang="en-US" sz="2400" dirty="0" err="1" smtClean="0">
                <a:solidFill>
                  <a:schemeClr val="accent1">
                    <a:lumMod val="75000"/>
                  </a:schemeClr>
                </a:solidFill>
              </a:rPr>
              <a:t>epispore</a:t>
            </a:r>
            <a:r>
              <a:rPr lang="en-US" sz="2400" dirty="0" smtClean="0">
                <a:solidFill>
                  <a:schemeClr val="accent1">
                    <a:lumMod val="75000"/>
                  </a:schemeClr>
                </a:solidFill>
              </a:rPr>
              <a:t> </a:t>
            </a:r>
            <a:r>
              <a:rPr lang="en-US" sz="2400" dirty="0" smtClean="0"/>
              <a:t>or </a:t>
            </a:r>
            <a:r>
              <a:rPr lang="en-US" sz="2400" dirty="0" err="1" smtClean="0">
                <a:solidFill>
                  <a:schemeClr val="accent1">
                    <a:lumMod val="75000"/>
                  </a:schemeClr>
                </a:solidFill>
              </a:rPr>
              <a:t>perispore</a:t>
            </a:r>
            <a:r>
              <a:rPr lang="en-US" sz="2400" dirty="0" smtClean="0">
                <a:solidFill>
                  <a:schemeClr val="accent1">
                    <a:lumMod val="75000"/>
                  </a:schemeClr>
                </a:solidFill>
              </a:rPr>
              <a:t>.</a:t>
            </a:r>
            <a:r>
              <a:rPr lang="en-US" sz="2400" dirty="0" smtClean="0"/>
              <a:t> </a:t>
            </a:r>
            <a:r>
              <a:rPr lang="en-US" sz="2400" dirty="0" smtClean="0">
                <a:solidFill>
                  <a:schemeClr val="accent1">
                    <a:lumMod val="75000"/>
                  </a:schemeClr>
                </a:solidFill>
              </a:rPr>
              <a:t>The </a:t>
            </a:r>
            <a:r>
              <a:rPr lang="en-US" sz="2400" dirty="0" err="1" smtClean="0">
                <a:solidFill>
                  <a:schemeClr val="accent1">
                    <a:lumMod val="75000"/>
                  </a:schemeClr>
                </a:solidFill>
              </a:rPr>
              <a:t>intine</a:t>
            </a:r>
            <a:r>
              <a:rPr lang="en-US" sz="2400" dirty="0" smtClean="0">
                <a:solidFill>
                  <a:schemeClr val="accent1">
                    <a:lumMod val="75000"/>
                  </a:schemeClr>
                </a:solidFill>
              </a:rPr>
              <a:t> (</a:t>
            </a:r>
            <a:r>
              <a:rPr lang="en-US" sz="2400" dirty="0" err="1" smtClean="0">
                <a:solidFill>
                  <a:schemeClr val="accent1">
                    <a:lumMod val="75000"/>
                  </a:schemeClr>
                </a:solidFill>
              </a:rPr>
              <a:t>endospore</a:t>
            </a:r>
            <a:r>
              <a:rPr lang="en-US" sz="2400" dirty="0" smtClean="0">
                <a:solidFill>
                  <a:schemeClr val="accent1">
                    <a:lumMod val="75000"/>
                  </a:schemeClr>
                </a:solidFill>
              </a:rPr>
              <a:t>) and </a:t>
            </a:r>
            <a:r>
              <a:rPr lang="en-US" sz="2400" dirty="0" err="1" smtClean="0">
                <a:solidFill>
                  <a:schemeClr val="accent1">
                    <a:lumMod val="75000"/>
                  </a:schemeClr>
                </a:solidFill>
              </a:rPr>
              <a:t>exine</a:t>
            </a:r>
            <a:r>
              <a:rPr lang="en-US" sz="2400" dirty="0" smtClean="0">
                <a:solidFill>
                  <a:schemeClr val="accent1">
                    <a:lumMod val="75000"/>
                  </a:schemeClr>
                </a:solidFill>
              </a:rPr>
              <a:t> (</a:t>
            </a:r>
            <a:r>
              <a:rPr lang="en-US" sz="2400" dirty="0" err="1" smtClean="0">
                <a:solidFill>
                  <a:schemeClr val="accent1">
                    <a:lumMod val="75000"/>
                  </a:schemeClr>
                </a:solidFill>
              </a:rPr>
              <a:t>exospore</a:t>
            </a:r>
            <a:r>
              <a:rPr lang="en-US" sz="2400" dirty="0" smtClean="0">
                <a:solidFill>
                  <a:schemeClr val="accent1">
                    <a:lumMod val="75000"/>
                  </a:schemeClr>
                </a:solidFill>
              </a:rPr>
              <a:t>) </a:t>
            </a:r>
            <a:r>
              <a:rPr lang="en-US" sz="2400" dirty="0" smtClean="0"/>
              <a:t>are the true walls of the spore. Equisetum spores have </a:t>
            </a:r>
            <a:r>
              <a:rPr lang="en-US" sz="2400" dirty="0" smtClean="0">
                <a:solidFill>
                  <a:schemeClr val="accent1">
                    <a:lumMod val="75000"/>
                  </a:schemeClr>
                </a:solidFill>
              </a:rPr>
              <a:t>elaters</a:t>
            </a:r>
            <a:r>
              <a:rPr lang="en-US" sz="2400" dirty="0" smtClean="0"/>
              <a:t> which help to spring spores out of their sporangia once it has split open. Spores are the units of gametophytes. Spores are </a:t>
            </a:r>
            <a:r>
              <a:rPr lang="en-US" sz="2400" dirty="0" err="1" smtClean="0"/>
              <a:t>homosporous</a:t>
            </a:r>
            <a:r>
              <a:rPr lang="en-US" sz="2400" dirty="0" smtClean="0"/>
              <a:t> or haploid in nature and on germination give rise to young </a:t>
            </a:r>
            <a:r>
              <a:rPr lang="en-US" sz="2400" dirty="0" err="1" smtClean="0"/>
              <a:t>prothallus</a:t>
            </a:r>
            <a:r>
              <a:rPr lang="en-US" sz="2400" dirty="0" smtClean="0"/>
              <a:t> or gametophyte.</a:t>
            </a:r>
            <a:endParaRPr lang="ru-RU" sz="2400" dirty="0" smtClean="0"/>
          </a:p>
          <a:p>
            <a:pPr indent="357188" algn="just"/>
            <a:endParaRPr lang="en-US" sz="2400" dirty="0" smtClean="0"/>
          </a:p>
        </p:txBody>
      </p:sp>
      <p:pic>
        <p:nvPicPr>
          <p:cNvPr id="3" name="Picture 1" descr="C:\Users\ADM\Documents\Karime\2018\Lectures\Anatomy and morphology of plant\Additional materials\Mosses and other\9232efc80f7db19e66c153c81434a4c7.jpg"/>
          <p:cNvPicPr>
            <a:picLocks noChangeAspect="1" noChangeArrowheads="1"/>
          </p:cNvPicPr>
          <p:nvPr/>
        </p:nvPicPr>
        <p:blipFill>
          <a:blip r:embed="rId2" cstate="print">
            <a:lum bright="10000"/>
          </a:blip>
          <a:srcRect/>
          <a:stretch>
            <a:fillRect/>
          </a:stretch>
        </p:blipFill>
        <p:spPr bwMode="auto">
          <a:xfrm>
            <a:off x="8513445" y="506349"/>
            <a:ext cx="3492000" cy="3492000"/>
          </a:xfrm>
          <a:prstGeom prst="rect">
            <a:avLst/>
          </a:prstGeom>
          <a:noFill/>
        </p:spPr>
      </p:pic>
      <p:sp>
        <p:nvSpPr>
          <p:cNvPr id="4" name="Прямоугольник 3"/>
          <p:cNvSpPr/>
          <p:nvPr/>
        </p:nvSpPr>
        <p:spPr>
          <a:xfrm>
            <a:off x="9170900" y="4046235"/>
            <a:ext cx="2120004" cy="400110"/>
          </a:xfrm>
          <a:prstGeom prst="rect">
            <a:avLst/>
          </a:prstGeom>
        </p:spPr>
        <p:txBody>
          <a:bodyPr wrap="none">
            <a:spAutoFit/>
          </a:bodyPr>
          <a:lstStyle/>
          <a:p>
            <a:r>
              <a:rPr lang="en-US" sz="2000" b="1" i="1" dirty="0" smtClean="0"/>
              <a:t>Equisetum: </a:t>
            </a:r>
            <a:r>
              <a:rPr lang="en-US" sz="2000" b="1" dirty="0" smtClean="0"/>
              <a:t>spores</a:t>
            </a:r>
            <a:endParaRPr lang="ru-RU" sz="2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7893" y="778002"/>
            <a:ext cx="10863072" cy="4662815"/>
          </a:xfrm>
          <a:prstGeom prst="rect">
            <a:avLst/>
          </a:prstGeom>
        </p:spPr>
        <p:txBody>
          <a:bodyPr wrap="square">
            <a:spAutoFit/>
          </a:bodyPr>
          <a:lstStyle/>
          <a:p>
            <a:pPr indent="447675" algn="just"/>
            <a:r>
              <a:rPr lang="en-US" sz="2400" dirty="0" smtClean="0"/>
              <a:t>Most of </a:t>
            </a:r>
            <a:r>
              <a:rPr lang="en-US" sz="2400" dirty="0" smtClean="0">
                <a:solidFill>
                  <a:schemeClr val="accent1">
                    <a:lumMod val="75000"/>
                  </a:schemeClr>
                </a:solidFill>
              </a:rPr>
              <a:t>Bryophytes</a:t>
            </a:r>
            <a:r>
              <a:rPr lang="en-US" sz="2400" dirty="0" smtClean="0"/>
              <a:t> have a limited ability to control their water content (</a:t>
            </a:r>
            <a:r>
              <a:rPr lang="en-US" sz="2400" dirty="0" err="1" smtClean="0">
                <a:solidFill>
                  <a:schemeClr val="accent1">
                    <a:lumMod val="75000"/>
                  </a:schemeClr>
                </a:solidFill>
              </a:rPr>
              <a:t>poikilohydric</a:t>
            </a:r>
            <a:r>
              <a:rPr lang="en-US" sz="2400" dirty="0" smtClean="0"/>
              <a:t>). </a:t>
            </a:r>
            <a:r>
              <a:rPr lang="en-US" sz="2400" dirty="0" smtClean="0">
                <a:solidFill>
                  <a:schemeClr val="accent1">
                    <a:lumMod val="75000"/>
                  </a:schemeClr>
                </a:solidFill>
              </a:rPr>
              <a:t>The vascular plants </a:t>
            </a:r>
            <a:r>
              <a:rPr lang="en-US" sz="2400" dirty="0" smtClean="0"/>
              <a:t>are </a:t>
            </a:r>
            <a:r>
              <a:rPr lang="en-US" sz="2400" dirty="0" err="1" smtClean="0"/>
              <a:t>characterised</a:t>
            </a:r>
            <a:r>
              <a:rPr lang="en-US" sz="2400" dirty="0" smtClean="0"/>
              <a:t> by a well-developed ability to control their water content </a:t>
            </a:r>
            <a:r>
              <a:rPr lang="en-US" sz="2400" dirty="0" smtClean="0">
                <a:solidFill>
                  <a:schemeClr val="accent1">
                    <a:lumMod val="75000"/>
                  </a:schemeClr>
                </a:solidFill>
              </a:rPr>
              <a:t>(</a:t>
            </a:r>
            <a:r>
              <a:rPr lang="en-US" sz="2400" dirty="0" err="1" smtClean="0">
                <a:solidFill>
                  <a:schemeClr val="accent1">
                    <a:lumMod val="75000"/>
                  </a:schemeClr>
                </a:solidFill>
              </a:rPr>
              <a:t>homoiohydric</a:t>
            </a:r>
            <a:r>
              <a:rPr lang="en-US" sz="2400" dirty="0" smtClean="0"/>
              <a:t>) with the possession of a </a:t>
            </a:r>
            <a:r>
              <a:rPr lang="en-US" sz="2400" dirty="0" err="1" smtClean="0"/>
              <a:t>specialised</a:t>
            </a:r>
            <a:r>
              <a:rPr lang="en-US" sz="2400" dirty="0" smtClean="0"/>
              <a:t> xylem tissue for transporting water. </a:t>
            </a:r>
            <a:endParaRPr lang="en-US" sz="2400" dirty="0" smtClean="0"/>
          </a:p>
          <a:p>
            <a:pPr indent="447675" algn="just"/>
            <a:r>
              <a:rPr lang="en-US" sz="2400" dirty="0" smtClean="0"/>
              <a:t>Some </a:t>
            </a:r>
            <a:r>
              <a:rPr lang="en-US" sz="2400" dirty="0" smtClean="0"/>
              <a:t>species of mosses and liverworts have hydroids that are analogous to the </a:t>
            </a:r>
            <a:r>
              <a:rPr lang="en-US" sz="2400" dirty="0" err="1" smtClean="0"/>
              <a:t>tracheids</a:t>
            </a:r>
            <a:r>
              <a:rPr lang="en-US" sz="2400" dirty="0" smtClean="0"/>
              <a:t> of vascular plants but moss hydroids have smooth, not unevenly thickened, walls, thinner than that in </a:t>
            </a:r>
            <a:r>
              <a:rPr lang="en-US" sz="2400" dirty="0" err="1" smtClean="0"/>
              <a:t>tracheids</a:t>
            </a:r>
            <a:r>
              <a:rPr lang="en-US" sz="2400" dirty="0" smtClean="0"/>
              <a:t>. Perforated water conducting cells are present in the moss </a:t>
            </a:r>
            <a:r>
              <a:rPr lang="en-US" sz="2400" i="1" dirty="0" err="1" smtClean="0"/>
              <a:t>Takakia</a:t>
            </a:r>
            <a:r>
              <a:rPr lang="en-US" sz="2400" i="1" dirty="0" smtClean="0"/>
              <a:t> </a:t>
            </a:r>
            <a:r>
              <a:rPr lang="en-US" sz="2400" dirty="0" smtClean="0"/>
              <a:t>and are also found in the </a:t>
            </a:r>
            <a:r>
              <a:rPr lang="en-US" sz="2400" dirty="0" err="1" smtClean="0"/>
              <a:t>thallus</a:t>
            </a:r>
            <a:r>
              <a:rPr lang="en-US" sz="2400" dirty="0" smtClean="0"/>
              <a:t> of some </a:t>
            </a:r>
            <a:r>
              <a:rPr lang="en-US" sz="2400" dirty="0" err="1" smtClean="0"/>
              <a:t>thalloid</a:t>
            </a:r>
            <a:r>
              <a:rPr lang="en-US" sz="2400" dirty="0" smtClean="0"/>
              <a:t> liverworts</a:t>
            </a:r>
            <a:r>
              <a:rPr lang="en-US" sz="2400" i="1" dirty="0" smtClean="0"/>
              <a:t>. </a:t>
            </a:r>
          </a:p>
          <a:p>
            <a:pPr indent="447675" algn="just"/>
            <a:r>
              <a:rPr lang="en-US" sz="900" dirty="0" smtClean="0"/>
              <a:t> </a:t>
            </a:r>
          </a:p>
          <a:p>
            <a:pPr indent="447675" algn="just"/>
            <a:r>
              <a:rPr lang="en-US" sz="2400" dirty="0" smtClean="0">
                <a:solidFill>
                  <a:schemeClr val="accent1">
                    <a:lumMod val="75000"/>
                  </a:schemeClr>
                </a:solidFill>
              </a:rPr>
              <a:t>Bryophytes </a:t>
            </a:r>
            <a:r>
              <a:rPr lang="en-US" sz="2400" dirty="0" smtClean="0">
                <a:solidFill>
                  <a:schemeClr val="accent1">
                    <a:lumMod val="75000"/>
                  </a:schemeClr>
                </a:solidFill>
              </a:rPr>
              <a:t>lack roots </a:t>
            </a:r>
            <a:r>
              <a:rPr lang="en-US" sz="2400" dirty="0" smtClean="0"/>
              <a:t>but have </a:t>
            </a:r>
            <a:r>
              <a:rPr lang="en-US" sz="2400" dirty="0" smtClean="0">
                <a:solidFill>
                  <a:schemeClr val="accent1">
                    <a:lumMod val="75000"/>
                  </a:schemeClr>
                </a:solidFill>
              </a:rPr>
              <a:t>rhizoids</a:t>
            </a:r>
            <a:r>
              <a:rPr lang="en-US" sz="2400" dirty="0" smtClean="0"/>
              <a:t>, elongated cells that penetrate the soil. These are a general feature of plants although they have been lost from some more </a:t>
            </a:r>
            <a:r>
              <a:rPr lang="en-US" sz="2400" dirty="0" err="1" smtClean="0"/>
              <a:t>specialised</a:t>
            </a:r>
            <a:r>
              <a:rPr lang="en-US" sz="2400" dirty="0" smtClean="0"/>
              <a:t> plants. They differ from roots in their simplicity; they are mainly unicellular or, if  </a:t>
            </a:r>
            <a:r>
              <a:rPr lang="en-US" sz="2400" dirty="0" err="1" smtClean="0"/>
              <a:t>multicellular</a:t>
            </a:r>
            <a:r>
              <a:rPr lang="en-US" sz="2400" dirty="0" smtClean="0"/>
              <a:t>, they are usually </a:t>
            </a:r>
            <a:r>
              <a:rPr lang="en-US" sz="2400" dirty="0" err="1" smtClean="0"/>
              <a:t>uniseriate</a:t>
            </a:r>
            <a:r>
              <a:rPr lang="en-US" sz="2400" dirty="0" smtClean="0"/>
              <a:t>. </a:t>
            </a:r>
            <a:endParaRPr lang="ru-RU" sz="2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dn.biologydiscussion.com/wp-content/uploads/2016/08/clip_image002_thumb-117.jpg"/>
          <p:cNvPicPr>
            <a:picLocks noChangeAspect="1" noChangeArrowheads="1"/>
          </p:cNvPicPr>
          <p:nvPr/>
        </p:nvPicPr>
        <p:blipFill>
          <a:blip r:embed="rId2" cstate="print"/>
          <a:srcRect b="4894"/>
          <a:stretch>
            <a:fillRect/>
          </a:stretch>
        </p:blipFill>
        <p:spPr bwMode="auto">
          <a:xfrm>
            <a:off x="8849726" y="203333"/>
            <a:ext cx="3173540" cy="5508000"/>
          </a:xfrm>
          <a:prstGeom prst="rect">
            <a:avLst/>
          </a:prstGeom>
          <a:noFill/>
        </p:spPr>
      </p:pic>
      <p:sp>
        <p:nvSpPr>
          <p:cNvPr id="9" name="Прямоугольник 8"/>
          <p:cNvSpPr/>
          <p:nvPr/>
        </p:nvSpPr>
        <p:spPr>
          <a:xfrm>
            <a:off x="758952" y="365760"/>
            <a:ext cx="8284464" cy="3108543"/>
          </a:xfrm>
          <a:prstGeom prst="rect">
            <a:avLst/>
          </a:prstGeom>
        </p:spPr>
        <p:txBody>
          <a:bodyPr wrap="square">
            <a:spAutoFit/>
          </a:bodyPr>
          <a:lstStyle/>
          <a:p>
            <a:pPr algn="just"/>
            <a:r>
              <a:rPr lang="en-US" sz="2800" b="1" dirty="0" smtClean="0">
                <a:solidFill>
                  <a:schemeClr val="accent1">
                    <a:lumMod val="75000"/>
                  </a:schemeClr>
                </a:solidFill>
              </a:rPr>
              <a:t>Reproduction in Equisetum: </a:t>
            </a:r>
          </a:p>
          <a:p>
            <a:pPr indent="447675" algn="just"/>
            <a:r>
              <a:rPr lang="en-US" sz="2400" dirty="0" smtClean="0"/>
              <a:t>Equisetum reproduces </a:t>
            </a:r>
            <a:r>
              <a:rPr lang="en-US" sz="2400" dirty="0" err="1" smtClean="0"/>
              <a:t>vegetatively</a:t>
            </a:r>
            <a:r>
              <a:rPr lang="en-US" sz="2400" dirty="0" smtClean="0"/>
              <a:t> and by means of spores. </a:t>
            </a:r>
          </a:p>
          <a:p>
            <a:pPr algn="just"/>
            <a:r>
              <a:rPr lang="en-US" sz="2400" b="1" dirty="0" smtClean="0">
                <a:solidFill>
                  <a:schemeClr val="accent1">
                    <a:lumMod val="75000"/>
                  </a:schemeClr>
                </a:solidFill>
              </a:rPr>
              <a:t>Vegetative Reproduction</a:t>
            </a:r>
            <a:r>
              <a:rPr lang="en-US" sz="2400" b="1" dirty="0" smtClean="0"/>
              <a:t>: </a:t>
            </a:r>
            <a:endParaRPr lang="en-US" sz="2400" dirty="0" smtClean="0"/>
          </a:p>
          <a:p>
            <a:pPr indent="447675" algn="just"/>
            <a:r>
              <a:rPr lang="en-US" sz="2400" dirty="0" smtClean="0"/>
              <a:t>The subterranean rhizomes of some species (e.g., </a:t>
            </a:r>
            <a:r>
              <a:rPr lang="en-US" sz="2400" i="1" dirty="0" smtClean="0"/>
              <a:t>E. </a:t>
            </a:r>
            <a:r>
              <a:rPr lang="en-US" sz="2400" i="1" dirty="0" err="1" smtClean="0"/>
              <a:t>telmateia</a:t>
            </a:r>
            <a:r>
              <a:rPr lang="en-US" sz="2400" i="1" dirty="0" smtClean="0"/>
              <a:t>, E. </a:t>
            </a:r>
            <a:r>
              <a:rPr lang="en-US" sz="2400" i="1" dirty="0" err="1" smtClean="0"/>
              <a:t>arvense</a:t>
            </a:r>
            <a:r>
              <a:rPr lang="en-US" sz="2400" dirty="0" smtClean="0"/>
              <a:t>) form tubers which, on separation from the parent plant, germinate to produce new </a:t>
            </a:r>
            <a:r>
              <a:rPr lang="en-US" sz="2400" dirty="0" err="1" smtClean="0"/>
              <a:t>sporophytic</a:t>
            </a:r>
            <a:r>
              <a:rPr lang="en-US" sz="2400" dirty="0" smtClean="0"/>
              <a:t> plants. The tubers develop due to irregular growth of some buds at the nodes of the rhizomes. </a:t>
            </a:r>
            <a:endParaRPr lang="en-US" sz="2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ADM\Documents\Karime\2018\Lectures\Biodiversity of plants\Additional materials Biodiversity\lifecycle of equisetum.jpg"/>
          <p:cNvPicPr>
            <a:picLocks noGrp="1" noChangeAspect="1" noChangeArrowheads="1"/>
          </p:cNvPicPr>
          <p:nvPr>
            <p:ph idx="1"/>
          </p:nvPr>
        </p:nvPicPr>
        <p:blipFill>
          <a:blip r:embed="rId2" cstate="print"/>
          <a:srcRect/>
          <a:stretch>
            <a:fillRect/>
          </a:stretch>
        </p:blipFill>
        <p:spPr bwMode="auto">
          <a:xfrm>
            <a:off x="4990738" y="247050"/>
            <a:ext cx="6976569" cy="4932000"/>
          </a:xfrm>
          <a:prstGeom prst="rect">
            <a:avLst/>
          </a:prstGeom>
          <a:noFill/>
        </p:spPr>
      </p:pic>
      <p:sp>
        <p:nvSpPr>
          <p:cNvPr id="4" name="Прямоугольник 3"/>
          <p:cNvSpPr/>
          <p:nvPr/>
        </p:nvSpPr>
        <p:spPr>
          <a:xfrm>
            <a:off x="320040" y="228600"/>
            <a:ext cx="5833872" cy="1938992"/>
          </a:xfrm>
          <a:prstGeom prst="rect">
            <a:avLst/>
          </a:prstGeom>
        </p:spPr>
        <p:txBody>
          <a:bodyPr wrap="square">
            <a:spAutoFit/>
          </a:bodyPr>
          <a:lstStyle/>
          <a:p>
            <a:pPr indent="447675" algn="just"/>
            <a:r>
              <a:rPr lang="en-US" sz="2400" b="1" dirty="0" smtClean="0">
                <a:solidFill>
                  <a:schemeClr val="accent1">
                    <a:lumMod val="75000"/>
                  </a:schemeClr>
                </a:solidFill>
              </a:rPr>
              <a:t>Spore </a:t>
            </a:r>
            <a:r>
              <a:rPr lang="en-US" sz="2400" dirty="0" smtClean="0"/>
              <a:t>cases form small cones on the stems of the plant. The spores themselves are dispersed by the wind. If they land in a wet or damp place, they can germinate and grow into tiny plants called gametophytes.</a:t>
            </a:r>
            <a:endParaRPr lang="ru-RU" sz="2400" dirty="0"/>
          </a:p>
        </p:txBody>
      </p:sp>
      <p:sp>
        <p:nvSpPr>
          <p:cNvPr id="5" name="Прямоугольник 4"/>
          <p:cNvSpPr/>
          <p:nvPr/>
        </p:nvSpPr>
        <p:spPr>
          <a:xfrm>
            <a:off x="222504" y="2132552"/>
            <a:ext cx="4834128" cy="2308324"/>
          </a:xfrm>
          <a:prstGeom prst="rect">
            <a:avLst/>
          </a:prstGeom>
        </p:spPr>
        <p:txBody>
          <a:bodyPr wrap="square">
            <a:spAutoFit/>
          </a:bodyPr>
          <a:lstStyle/>
          <a:p>
            <a:pPr indent="447675" algn="just"/>
            <a:r>
              <a:rPr lang="en-US" sz="2400" b="1" dirty="0" smtClean="0">
                <a:solidFill>
                  <a:schemeClr val="accent1">
                    <a:lumMod val="75000"/>
                  </a:schemeClr>
                </a:solidFill>
              </a:rPr>
              <a:t>The gametophyte </a:t>
            </a:r>
            <a:r>
              <a:rPr lang="en-US" sz="2400" dirty="0" smtClean="0"/>
              <a:t>grows two different structures, one holding female gametes in tiny cups and the other holding male gametes equipped with tails to aid in movement. This phase of the</a:t>
            </a:r>
            <a:endParaRPr lang="ru-RU" sz="2400" dirty="0"/>
          </a:p>
        </p:txBody>
      </p:sp>
      <p:sp>
        <p:nvSpPr>
          <p:cNvPr id="6" name="Прямоугольник 5"/>
          <p:cNvSpPr/>
          <p:nvPr/>
        </p:nvSpPr>
        <p:spPr>
          <a:xfrm>
            <a:off x="277368" y="4294555"/>
            <a:ext cx="6096000" cy="830997"/>
          </a:xfrm>
          <a:prstGeom prst="rect">
            <a:avLst/>
          </a:prstGeom>
        </p:spPr>
        <p:txBody>
          <a:bodyPr>
            <a:spAutoFit/>
          </a:bodyPr>
          <a:lstStyle/>
          <a:p>
            <a:pPr algn="just"/>
            <a:r>
              <a:rPr lang="en-US" sz="2400" dirty="0" smtClean="0"/>
              <a:t>horsetail's life cycle, known as gametophyte generation, exists to ensure genetic diversity.</a:t>
            </a:r>
            <a:endParaRPr lang="ru-RU" sz="2400" dirty="0"/>
          </a:p>
        </p:txBody>
      </p:sp>
      <p:sp>
        <p:nvSpPr>
          <p:cNvPr id="7" name="Прямоугольник 6"/>
          <p:cNvSpPr/>
          <p:nvPr/>
        </p:nvSpPr>
        <p:spPr>
          <a:xfrm>
            <a:off x="283464" y="5093208"/>
            <a:ext cx="11329416" cy="1200329"/>
          </a:xfrm>
          <a:prstGeom prst="rect">
            <a:avLst/>
          </a:prstGeom>
        </p:spPr>
        <p:txBody>
          <a:bodyPr wrap="square">
            <a:spAutoFit/>
          </a:bodyPr>
          <a:lstStyle/>
          <a:p>
            <a:pPr indent="447675" algn="just"/>
            <a:r>
              <a:rPr lang="en-US" sz="2400" dirty="0" smtClean="0"/>
              <a:t>Horsetails rely on rain for fertilization. The arrival of rain releases the male gametes, which then swim to the cups holding the female cells. The embryos grow to form the stem-like structure that characterizes the mature horsetail.</a:t>
            </a:r>
            <a:endParaRPr lang="ru-RU"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345603" y="2092577"/>
            <a:ext cx="4792398" cy="4315967"/>
          </a:xfrm>
          <a:prstGeom prst="rect">
            <a:avLst/>
          </a:prstGeom>
        </p:spPr>
        <p:txBody>
          <a:bodyPr>
            <a:noAutofit/>
          </a:bodyPr>
          <a:lstStyle/>
          <a:p>
            <a:pPr marL="0" marR="0" lvl="0" indent="357188"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i="0" u="none" strike="noStrike" kern="1200" cap="none" spc="0" normalizeH="0" baseline="0" noProof="0" dirty="0" smtClean="0">
                <a:ln>
                  <a:noFill/>
                </a:ln>
                <a:solidFill>
                  <a:schemeClr val="tx1"/>
                </a:solidFill>
                <a:effectLst/>
                <a:uLnTx/>
                <a:uFillTx/>
                <a:latin typeface="+mn-lt"/>
                <a:ea typeface="+mn-ea"/>
                <a:cs typeface="+mn-cs"/>
              </a:rPr>
              <a:t>The  </a:t>
            </a:r>
            <a:r>
              <a:rPr kumimoji="0" lang="en-US" sz="2400" i="0" u="none" strike="noStrike" kern="1200" cap="none" spc="0" normalizeH="0" baseline="0" noProof="0" dirty="0" err="1" smtClean="0">
                <a:ln>
                  <a:noFill/>
                </a:ln>
                <a:solidFill>
                  <a:schemeClr val="tx1"/>
                </a:solidFill>
                <a:effectLst/>
                <a:uLnTx/>
                <a:uFillTx/>
                <a:latin typeface="+mn-lt"/>
                <a:ea typeface="+mn-ea"/>
                <a:cs typeface="+mn-cs"/>
              </a:rPr>
              <a:t>archegonium</a:t>
            </a:r>
            <a:r>
              <a:rPr kumimoji="0" lang="en-US" sz="2400" i="0" u="none" strike="noStrike" kern="1200" cap="none" spc="0" normalizeH="0" baseline="0" noProof="0" dirty="0" smtClean="0">
                <a:ln>
                  <a:noFill/>
                </a:ln>
                <a:solidFill>
                  <a:schemeClr val="tx1"/>
                </a:solidFill>
                <a:effectLst/>
                <a:uLnTx/>
                <a:uFillTx/>
                <a:latin typeface="+mn-lt"/>
                <a:ea typeface="+mn-ea"/>
                <a:cs typeface="+mn-cs"/>
              </a:rPr>
              <a:t> produces </a:t>
            </a:r>
            <a:r>
              <a:rPr kumimoji="0" lang="en-US" sz="2400" i="1" u="none" strike="noStrike" kern="1200" cap="none" spc="0" normalizeH="0" baseline="0" noProof="0" dirty="0" err="1" smtClean="0">
                <a:ln>
                  <a:noFill/>
                </a:ln>
                <a:solidFill>
                  <a:schemeClr val="accent1">
                    <a:lumMod val="75000"/>
                  </a:schemeClr>
                </a:solidFill>
                <a:effectLst/>
                <a:uLnTx/>
                <a:uFillTx/>
                <a:latin typeface="+mn-lt"/>
                <a:ea typeface="+mn-ea"/>
                <a:cs typeface="+mn-cs"/>
              </a:rPr>
              <a:t>oocyte</a:t>
            </a:r>
            <a:r>
              <a:rPr kumimoji="0" lang="en-US" sz="2400" i="0" u="none" strike="noStrike" kern="1200" cap="none" spc="0" normalizeH="0" baseline="0" noProof="0" dirty="0" smtClean="0">
                <a:ln>
                  <a:noFill/>
                </a:ln>
                <a:solidFill>
                  <a:schemeClr val="tx1"/>
                </a:solidFill>
                <a:effectLst/>
                <a:uLnTx/>
                <a:uFillTx/>
                <a:latin typeface="+mn-lt"/>
                <a:ea typeface="+mn-ea"/>
                <a:cs typeface="+mn-cs"/>
              </a:rPr>
              <a:t> which is fertilized by the </a:t>
            </a:r>
            <a:r>
              <a:rPr kumimoji="0" lang="en-US" sz="2400" i="0" u="none" strike="noStrike" kern="1200" cap="none" spc="0" normalizeH="0" baseline="0" noProof="0" dirty="0" err="1" smtClean="0">
                <a:ln>
                  <a:noFill/>
                </a:ln>
                <a:solidFill>
                  <a:schemeClr val="tx1"/>
                </a:solidFill>
                <a:effectLst/>
                <a:uLnTx/>
                <a:uFillTx/>
                <a:latin typeface="+mn-lt"/>
                <a:ea typeface="+mn-ea"/>
                <a:cs typeface="+mn-cs"/>
              </a:rPr>
              <a:t>anteridium’s</a:t>
            </a:r>
            <a:r>
              <a:rPr kumimoji="0" lang="en-US" sz="2400" i="0" u="none" strike="noStrike" kern="1200" cap="none" spc="0" normalizeH="0" baseline="0" noProof="0" dirty="0" smtClean="0">
                <a:ln>
                  <a:noFill/>
                </a:ln>
                <a:solidFill>
                  <a:schemeClr val="tx1"/>
                </a:solidFill>
                <a:effectLst/>
                <a:uLnTx/>
                <a:uFillTx/>
                <a:latin typeface="+mn-lt"/>
                <a:ea typeface="+mn-ea"/>
                <a:cs typeface="+mn-cs"/>
              </a:rPr>
              <a:t> spermatozoon in the process of </a:t>
            </a:r>
            <a:r>
              <a:rPr kumimoji="0" lang="en-US" sz="2400" i="0" u="none" strike="noStrike" kern="1200" cap="none" spc="0" normalizeH="0" baseline="0" noProof="0" dirty="0" err="1" smtClean="0">
                <a:ln>
                  <a:noFill/>
                </a:ln>
                <a:solidFill>
                  <a:schemeClr val="tx1"/>
                </a:solidFill>
                <a:effectLst/>
                <a:uLnTx/>
                <a:uFillTx/>
                <a:latin typeface="+mn-lt"/>
                <a:ea typeface="+mn-ea"/>
                <a:cs typeface="+mn-cs"/>
              </a:rPr>
              <a:t>oogamy</a:t>
            </a:r>
            <a:r>
              <a:rPr kumimoji="0" lang="en-US" sz="2400"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357188"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i="0" u="none" strike="noStrike" kern="1200" cap="none" spc="0" normalizeH="0" baseline="0" noProof="0" dirty="0" smtClean="0">
                <a:ln>
                  <a:noFill/>
                </a:ln>
                <a:solidFill>
                  <a:schemeClr val="tx1"/>
                </a:solidFill>
                <a:effectLst/>
                <a:uLnTx/>
                <a:uFillTx/>
                <a:latin typeface="+mn-lt"/>
                <a:ea typeface="+mn-ea"/>
                <a:cs typeface="+mn-cs"/>
              </a:rPr>
              <a:t>The </a:t>
            </a:r>
            <a:r>
              <a:rPr kumimoji="0" lang="en-US" sz="2400" i="0" u="none" strike="noStrike" kern="1200" cap="none" spc="0" normalizeH="0" baseline="0" noProof="0" dirty="0" err="1" smtClean="0">
                <a:ln>
                  <a:noFill/>
                </a:ln>
                <a:solidFill>
                  <a:schemeClr val="tx1"/>
                </a:solidFill>
                <a:effectLst/>
                <a:uLnTx/>
                <a:uFillTx/>
                <a:latin typeface="+mn-lt"/>
                <a:ea typeface="+mn-ea"/>
                <a:cs typeface="+mn-cs"/>
              </a:rPr>
              <a:t>antheridium</a:t>
            </a:r>
            <a:r>
              <a:rPr kumimoji="0" lang="en-US" sz="2400" i="0" u="none" strike="noStrike" kern="1200" cap="none" spc="0" normalizeH="0" baseline="0" noProof="0" dirty="0" smtClean="0">
                <a:ln>
                  <a:noFill/>
                </a:ln>
                <a:solidFill>
                  <a:schemeClr val="tx1"/>
                </a:solidFill>
                <a:effectLst/>
                <a:uLnTx/>
                <a:uFillTx/>
                <a:latin typeface="+mn-lt"/>
                <a:ea typeface="+mn-ea"/>
                <a:cs typeface="+mn-cs"/>
              </a:rPr>
              <a:t> of mosses produces biflagellate spermatozoa which fertilizes the egg and produces diploid </a:t>
            </a:r>
            <a:r>
              <a:rPr kumimoji="0" lang="en-US" sz="2400" i="0" u="none" strike="noStrike" kern="1200" cap="none" spc="0" normalizeH="0" baseline="0" noProof="0" dirty="0" smtClean="0">
                <a:ln>
                  <a:noFill/>
                </a:ln>
                <a:solidFill>
                  <a:schemeClr val="accent1">
                    <a:lumMod val="75000"/>
                  </a:schemeClr>
                </a:solidFill>
                <a:effectLst/>
                <a:uLnTx/>
                <a:uFillTx/>
                <a:latin typeface="+mn-lt"/>
                <a:ea typeface="+mn-ea"/>
                <a:cs typeface="+mn-cs"/>
              </a:rPr>
              <a:t>zygote</a:t>
            </a:r>
            <a:r>
              <a:rPr kumimoji="0" lang="en-US" sz="2400" i="0" u="none" strike="noStrike" kern="1200" cap="none" spc="0" normalizeH="0" baseline="0" noProof="0" dirty="0" smtClean="0">
                <a:ln>
                  <a:noFill/>
                </a:ln>
                <a:solidFill>
                  <a:schemeClr val="tx1"/>
                </a:solidFill>
                <a:effectLst/>
                <a:uLnTx/>
                <a:uFillTx/>
                <a:latin typeface="+mn-lt"/>
                <a:ea typeface="+mn-ea"/>
                <a:cs typeface="+mn-cs"/>
              </a:rPr>
              <a:t>; zygote grows into a </a:t>
            </a:r>
            <a:r>
              <a:rPr kumimoji="0" lang="en-US" sz="2400" i="0" u="none" strike="noStrike" kern="1200" cap="none" spc="0" normalizeH="0" baseline="0" noProof="0" dirty="0" err="1" smtClean="0">
                <a:ln>
                  <a:noFill/>
                </a:ln>
                <a:solidFill>
                  <a:schemeClr val="tx1"/>
                </a:solidFill>
                <a:effectLst/>
                <a:uLnTx/>
                <a:uFillTx/>
                <a:latin typeface="+mn-lt"/>
                <a:ea typeface="+mn-ea"/>
                <a:cs typeface="+mn-cs"/>
              </a:rPr>
              <a:t>sporogon</a:t>
            </a:r>
            <a:r>
              <a:rPr kumimoji="0" lang="en-US" sz="2400" i="0" u="none" strike="noStrike" kern="1200" cap="none" spc="0" normalizeH="0" baseline="0" noProof="0" dirty="0" smtClean="0">
                <a:ln>
                  <a:noFill/>
                </a:ln>
                <a:solidFill>
                  <a:schemeClr val="tx1"/>
                </a:solidFill>
                <a:effectLst/>
                <a:uLnTx/>
                <a:uFillTx/>
                <a:latin typeface="+mn-lt"/>
                <a:ea typeface="+mn-ea"/>
                <a:cs typeface="+mn-cs"/>
              </a:rPr>
              <a:t> and its cells (mother cells of spores) go through meiosis which produces haploid spores.</a:t>
            </a:r>
            <a:endParaRPr kumimoji="0" lang="ru-RU" sz="2400" i="0" u="none" strike="noStrike" kern="1200" cap="none" spc="0" normalizeH="0" baseline="0" noProof="0" dirty="0">
              <a:ln>
                <a:noFill/>
              </a:ln>
              <a:solidFill>
                <a:schemeClr val="accent2"/>
              </a:solidFill>
              <a:effectLst/>
              <a:uLnTx/>
              <a:uFillTx/>
              <a:latin typeface="+mn-lt"/>
              <a:ea typeface="+mn-ea"/>
              <a:cs typeface="+mn-cs"/>
            </a:endParaRPr>
          </a:p>
        </p:txBody>
      </p:sp>
      <p:pic>
        <p:nvPicPr>
          <p:cNvPr id="4" name="Picture 2" descr="https://dr282zn36sxxg.cloudfront.net/datastreams/f-d%3A3a996b6fe55a6f77ab56536e3e33ae743a74655feaa986f61bfb9196%2BIMAGE_THUMB_POSTCARD_TINY%2BIMAGE_THUMB_POSTCARD_TINY.1"/>
          <p:cNvPicPr>
            <a:picLocks noChangeAspect="1" noChangeArrowheads="1"/>
          </p:cNvPicPr>
          <p:nvPr/>
        </p:nvPicPr>
        <p:blipFill>
          <a:blip r:embed="rId2" cstate="print">
            <a:lum bright="10000" contrast="10000"/>
          </a:blip>
          <a:srcRect/>
          <a:stretch>
            <a:fillRect/>
          </a:stretch>
        </p:blipFill>
        <p:spPr bwMode="auto">
          <a:xfrm>
            <a:off x="5245761" y="2150080"/>
            <a:ext cx="6711858" cy="3168000"/>
          </a:xfrm>
          <a:prstGeom prst="rect">
            <a:avLst/>
          </a:prstGeom>
          <a:noFill/>
        </p:spPr>
      </p:pic>
      <p:sp>
        <p:nvSpPr>
          <p:cNvPr id="5" name="Прямоугольник 4"/>
          <p:cNvSpPr/>
          <p:nvPr/>
        </p:nvSpPr>
        <p:spPr>
          <a:xfrm>
            <a:off x="904875" y="685145"/>
            <a:ext cx="10325100" cy="1200329"/>
          </a:xfrm>
          <a:prstGeom prst="rect">
            <a:avLst/>
          </a:prstGeom>
        </p:spPr>
        <p:txBody>
          <a:bodyPr wrap="square">
            <a:spAutoFit/>
          </a:bodyPr>
          <a:lstStyle/>
          <a:p>
            <a:pPr indent="357188" algn="just"/>
            <a:r>
              <a:rPr lang="en-US" sz="2400" dirty="0" smtClean="0">
                <a:solidFill>
                  <a:schemeClr val="accent1">
                    <a:lumMod val="75000"/>
                  </a:schemeClr>
                </a:solidFill>
              </a:rPr>
              <a:t>Life cycle </a:t>
            </a:r>
            <a:r>
              <a:rPr lang="en-US" sz="2400" dirty="0" smtClean="0">
                <a:solidFill>
                  <a:prstClr val="black"/>
                </a:solidFill>
              </a:rPr>
              <a:t>of mosses is similar to the general life cycle of land plants. They begin with a </a:t>
            </a:r>
            <a:r>
              <a:rPr lang="en-US" sz="2400" dirty="0" smtClean="0">
                <a:solidFill>
                  <a:schemeClr val="accent1">
                    <a:lumMod val="75000"/>
                  </a:schemeClr>
                </a:solidFill>
              </a:rPr>
              <a:t>gametophyte</a:t>
            </a:r>
            <a:r>
              <a:rPr lang="en-US" sz="2400" dirty="0" smtClean="0">
                <a:solidFill>
                  <a:prstClr val="black"/>
                </a:solidFill>
              </a:rPr>
              <a:t> with an </a:t>
            </a:r>
            <a:r>
              <a:rPr lang="en-US" sz="2400" dirty="0" smtClean="0">
                <a:solidFill>
                  <a:schemeClr val="accent1">
                    <a:lumMod val="75000"/>
                  </a:schemeClr>
                </a:solidFill>
              </a:rPr>
              <a:t>archegonia and antheridia</a:t>
            </a:r>
            <a:r>
              <a:rPr lang="en-US" sz="2400" dirty="0" smtClean="0">
                <a:solidFill>
                  <a:prstClr val="black"/>
                </a:solidFill>
              </a:rPr>
              <a:t>. </a:t>
            </a:r>
          </a:p>
          <a:p>
            <a:pPr indent="357188" algn="just"/>
            <a:r>
              <a:rPr lang="en-US" sz="2400" dirty="0" smtClean="0"/>
              <a:t>Female </a:t>
            </a:r>
            <a:r>
              <a:rPr lang="en-US" sz="2400" i="1" dirty="0" err="1" smtClean="0"/>
              <a:t>gametangia</a:t>
            </a:r>
            <a:r>
              <a:rPr lang="en-US" sz="2400" dirty="0" smtClean="0"/>
              <a:t> </a:t>
            </a:r>
            <a:r>
              <a:rPr lang="en-US" sz="2400" dirty="0" smtClean="0"/>
              <a:t>is called </a:t>
            </a:r>
            <a:r>
              <a:rPr lang="en-US" sz="2400" i="1" dirty="0" err="1" smtClean="0">
                <a:solidFill>
                  <a:schemeClr val="accent1">
                    <a:lumMod val="75000"/>
                  </a:schemeClr>
                </a:solidFill>
              </a:rPr>
              <a:t>archegonium</a:t>
            </a:r>
            <a:r>
              <a:rPr lang="en-US" sz="2400" dirty="0" smtClean="0">
                <a:solidFill>
                  <a:schemeClr val="accent1">
                    <a:lumMod val="75000"/>
                  </a:schemeClr>
                </a:solidFill>
              </a:rPr>
              <a:t>,</a:t>
            </a:r>
            <a:r>
              <a:rPr lang="en-US" sz="2400" dirty="0" smtClean="0">
                <a:solidFill>
                  <a:schemeClr val="accent2"/>
                </a:solidFill>
              </a:rPr>
              <a:t> </a:t>
            </a:r>
            <a:r>
              <a:rPr lang="en-US" sz="2400" dirty="0" smtClean="0"/>
              <a:t>the male </a:t>
            </a:r>
            <a:r>
              <a:rPr lang="en-US" sz="2400" i="1" dirty="0" err="1" smtClean="0">
                <a:solidFill>
                  <a:schemeClr val="accent1">
                    <a:lumMod val="75000"/>
                  </a:schemeClr>
                </a:solidFill>
              </a:rPr>
              <a:t>gametangia</a:t>
            </a:r>
            <a:r>
              <a:rPr lang="en-US" sz="2400" dirty="0" err="1" smtClean="0">
                <a:solidFill>
                  <a:schemeClr val="accent1">
                    <a:lumMod val="75000"/>
                  </a:schemeClr>
                </a:solidFill>
              </a:rPr>
              <a:t>—</a:t>
            </a:r>
            <a:r>
              <a:rPr lang="en-US" sz="2400" i="1" dirty="0" err="1" smtClean="0">
                <a:solidFill>
                  <a:schemeClr val="accent1">
                    <a:lumMod val="75000"/>
                  </a:schemeClr>
                </a:solidFill>
              </a:rPr>
              <a:t>anteridium</a:t>
            </a:r>
            <a:r>
              <a:rPr lang="en-US" sz="2400" i="1" dirty="0" smtClean="0">
                <a:solidFill>
                  <a:schemeClr val="accent1">
                    <a:lumMod val="75000"/>
                  </a:schemeClr>
                </a:solidFill>
              </a:rPr>
              <a:t>.</a:t>
            </a:r>
            <a:r>
              <a:rPr lang="en-US" sz="2400" dirty="0" smtClean="0"/>
              <a:t> </a:t>
            </a:r>
            <a:endParaRPr lang="en-US" sz="2400" dirty="0" smtClean="0">
              <a:solidFill>
                <a:prstClr val="black"/>
              </a:solidFill>
            </a:endParaRPr>
          </a:p>
        </p:txBody>
      </p:sp>
      <p:sp>
        <p:nvSpPr>
          <p:cNvPr id="6" name="Прямоугольник 5"/>
          <p:cNvSpPr/>
          <p:nvPr/>
        </p:nvSpPr>
        <p:spPr>
          <a:xfrm>
            <a:off x="5540850" y="5660367"/>
            <a:ext cx="6359619" cy="769441"/>
          </a:xfrm>
          <a:prstGeom prst="rect">
            <a:avLst/>
          </a:prstGeom>
        </p:spPr>
        <p:txBody>
          <a:bodyPr wrap="square">
            <a:spAutoFit/>
          </a:bodyPr>
          <a:lstStyle/>
          <a:p>
            <a:pPr algn="just"/>
            <a:r>
              <a:rPr lang="en-US" sz="2200" dirty="0" smtClean="0"/>
              <a:t>The reproductive organs of Bryophytes like this liverwort are male antheridia and female archegonia.</a:t>
            </a:r>
            <a:endParaRPr lang="ru-RU" sz="2200" dirty="0"/>
          </a:p>
        </p:txBody>
      </p:sp>
      <p:cxnSp>
        <p:nvCxnSpPr>
          <p:cNvPr id="9" name="Прямая со стрелкой 8"/>
          <p:cNvCxnSpPr/>
          <p:nvPr/>
        </p:nvCxnSpPr>
        <p:spPr>
          <a:xfrm>
            <a:off x="5619750" y="1790700"/>
            <a:ext cx="4314825" cy="9810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10782300" y="1752600"/>
            <a:ext cx="238125" cy="24288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742950" y="857250"/>
            <a:ext cx="4210051" cy="2677656"/>
          </a:xfrm>
          <a:prstGeom prst="rect">
            <a:avLst/>
          </a:prstGeom>
        </p:spPr>
        <p:txBody>
          <a:bodyPr wrap="square">
            <a:spAutoFit/>
          </a:bodyPr>
          <a:lstStyle/>
          <a:p>
            <a:pPr algn="just"/>
            <a:r>
              <a:rPr lang="en-US" sz="2400" dirty="0" smtClean="0"/>
              <a:t>Most of moss gametophytes have a </a:t>
            </a:r>
            <a:r>
              <a:rPr lang="en-US" sz="2400" i="1" dirty="0" smtClean="0">
                <a:solidFill>
                  <a:schemeClr val="accent1">
                    <a:lumMod val="75000"/>
                  </a:schemeClr>
                </a:solidFill>
              </a:rPr>
              <a:t>shoot body </a:t>
            </a:r>
            <a:r>
              <a:rPr lang="en-US" sz="2400" dirty="0" smtClean="0"/>
              <a:t>that consists of a stem and leaves (but no roots) </a:t>
            </a:r>
            <a:endParaRPr lang="en-US" sz="2400" dirty="0" smtClean="0"/>
          </a:p>
          <a:p>
            <a:pPr algn="just"/>
            <a:r>
              <a:rPr lang="en-US" sz="2400" dirty="0" smtClean="0"/>
              <a:t>while </a:t>
            </a:r>
            <a:r>
              <a:rPr lang="en-US" sz="2400" dirty="0" smtClean="0"/>
              <a:t>others have a </a:t>
            </a:r>
            <a:r>
              <a:rPr lang="en-US" sz="2400" i="1" dirty="0" err="1" smtClean="0">
                <a:solidFill>
                  <a:schemeClr val="accent1">
                    <a:lumMod val="75000"/>
                  </a:schemeClr>
                </a:solidFill>
              </a:rPr>
              <a:t>thallus</a:t>
            </a:r>
            <a:r>
              <a:rPr lang="en-US" sz="2400" i="1" dirty="0" smtClean="0">
                <a:solidFill>
                  <a:schemeClr val="accent1">
                    <a:lumMod val="75000"/>
                  </a:schemeClr>
                </a:solidFill>
              </a:rPr>
              <a:t> body</a:t>
            </a:r>
            <a:r>
              <a:rPr lang="en-US" sz="2400" dirty="0" smtClean="0">
                <a:solidFill>
                  <a:schemeClr val="accent1">
                    <a:lumMod val="75000"/>
                  </a:schemeClr>
                </a:solidFill>
              </a:rPr>
              <a:t>, </a:t>
            </a:r>
            <a:r>
              <a:rPr lang="en-US" sz="2400" dirty="0" smtClean="0"/>
              <a:t>which is a flat, leaf-like, and undifferentiated structure.</a:t>
            </a:r>
            <a:endParaRPr lang="ru-RU" sz="2400" dirty="0"/>
          </a:p>
        </p:txBody>
      </p:sp>
      <p:sp>
        <p:nvSpPr>
          <p:cNvPr id="61442" name="AutoShape 2" descr="data:image/jpeg;base64,/9j/4AAQSkZJRgABAQAAAQABAAD/2wCEAAoHCBQWEhgSFBUWGBgYFRIYGhoYHBgZEhkZGRwcIxgZGBwcIS4mHCErHxkaJjgmKy8xNTU1HCQ7QDszPy80NTEBDAwMDw8QHxISGTQrISs0PTE6PzY6NDQ2NDUxNDE/ND0xNTE0MTQxNDE0PTE0NDQ2NDQxNDQ0NDQxMTQ0ND0/Mf/AABEIAOEA4QMBIgACEQEDEQH/xAAcAAEAAgMBAQEAAAAAAAAAAAAABAUBAwYHAgj/xABJEAACAgECAwQDCwcLAwUAAAABAgADEQQSBSExBhNBURQiYTJSVHGBkZOhsdHSFRYkM3KC0wcjQmJjkpSissHwNITCQ0R04fH/xAAZAQEBAQEBAQAAAAAAAAAAAAAAAgEDBAX/xAAhEQEBAAICAgEFAAAAAAAAAAAAAQIRAzEhIhIEQVFhcf/aAAwDAQACEQMRAD8A9liIgIiICIiAiIgInw7gDJ6AZJPIADqTFbggMDkEAg+BB6QPuIiAiDIWu4nTSAbrUrB6b2C5+LMCbEj6TVJYget1dT0ZSGU/KJIgIiRNRxGlPd21r+06j7TAlxK1eOaY81sD/sBn/wBAMw3F1/o1ah/2anUfO4UQLOMyrGvvJwulsA83elR/ldiPmmjtJU7LUVR7EW9WtRPdvXscYA5bgHNbFc8wp69CF3GZ521DhwllGocNTrWqrVzvrVrV7kP64wcHkcnZnGRPunhmuGoXvWsZhZoyLEUMNiJWLR3hsUKpdbdylCSGyMkjaHoMThNPwt0rpa2m6xCuq7xFZmt713Hds2WBwE3KDn1cjp1EikalXNZpuAbV6SwNuDVrUtdQcM2eeHRwQBz910MDrNJqUsRbEO5XAZSPEHxm+cBVTqa9N3IovLPptGqlMbVZHbvAx3eqQMH2g8s9BOXgrNajulh3ajXl/WfaUJfuQwDY2+5IHTPOB2MTwz8g8T95rPpLPxxA9ziIgIiICIiAiIgVvGxurWvwssrRvahbLj5VVh8sshIOtwbKVPXvGYfuow+1hJ0BERAg8X1gp09lxGRXW7Y89o5Cfn/VcRuvs32uzux5k9PYFHgPZPaP5Q7lXhuo3HG5VQeZLOoAHzzyjgPCX1FgWhdx8T/RX2segH/BOPLb1Hq+nk1bXU/yYrYmosTJ2slb4zyBUsDkeZDL809Gt0CsxZnt5+C2Oqj4gpEgdnOArpkODudgu9vDlnAUeAGflk06yzJA09h59Q1WD7ebyuPGyeXLlymWW501vwHTscvXvP8AaM7/AOsmStPw+lP1dVafsoq/YJp9Os+D2f3qvxzPp1nwez+9V+OdHJPAiQPTrPg9n96r8cenWfB7P71X44E+JAGtsyAdPYOfXdVge33cicd1bq1FS2CoW2MrWMFO0KjMFXd6u5ivjnkDygWvdLu34G7aV3YG7BOSM9cZAOJtnC6vtHYrKVvVwnoatsVEqdrXwSS77zuU5UIOWDzPh9njt4ZmF9LZu4jV3ZUBal0/e7LHYHdy2IGzy9cYx4h28xmcZw/tBYHSuywHdqa1cutYCo9FjqA9blGy6DB5HBAI5gmvPH7CzalWUs1NdYYbdgQ66ysOAzBc7McyQM4+KB6JEpOzWtstSzvCGKWsgYFCxAVT64QlVcEkHBxyHToLuBjETMQEREBERAREQERECuv56uoeVOpb/NUP9zLGVjf9avs09n+Z0/DLOAiIgcf/ACg8Ev1lVenosVD3m9twJVgowBy9rZ+SWnZfgFejoFSncxO53IwWb4vADoB/vJ1369P2X/2+6TcyJ5t/Svlda+zMREtJERAREQE1X0K6lGVWU9QwDKfjBm2IEZtFWSGKISBgEqpIHkDjkOQ5TRoeGV1biijLvazMQu4947OwJxkjcxwJYRAi+gVbDX3de0nJXauwnzIxgmfQ0iYI2LgggjAwQSTg8umSTj2yREDVTSqqFRVVR0CgBR8QE2xEBERAruJ8VSjYGDszlgqopdztGWIA8APtEjN2hoFndnf1qBfY/dKbcd2HYjC7iQPjPPE2cb4T6QqqSmFJO2xFsQ5GAcEgqw8CCOp6yp0nZ2wM9TWv3O7R83Aa23uFT1i+cglkAbI54OMZzAnWdqdOu4sXVVW1g5RxW4q/Wd22PXxz6dQCRkCZftLSCARcOSl81uO6DMQpt5eoDjPPw58hzkLV9lDZX3LXt3aretahFDL3oYZds+vtVmA5DrzyZM1vAS72kWlU1ArFybVO7YNpKMeallwpzu5AYwYA9pqSzou8sp1CKWV1qaykMXQORgkbGPLwB8o4d2lpsCgh1ZhQcMjqP57OwgsB6pZWUE+OPMSBw7gFrBxcxVBquIW1oFXP861iozNnmNlhYLgHJ5nliffGeBt3TtXvew6bT0IBsUq9Ts1duWOBhmDH2LyzAlP2opFrV4s2LXc7WBWKZqfYyrgesd2QMdTgAHMsOHcTS7dtDqyEBkdSli5GVyp8COYP3GVl/ZhWRUL8hpzS+VDbjuVhZz5Z3rkgghsnMm8F4QtG8ju8uVJ7utKkAUYACrknxOST15Ygbcfpnxaf7X/+pYyv/wDeH/46/wCsywgIiIEJ/wBev7DfbJsiEfz37g+1pm7WKpwVsP7KOR84GJGPd/ralRIf5QT3lv0Vn4Y/KCe8t+is/DLYmRIf5QT3lv0Vn4Y/KCe8t+is/DAmRIf5QT3lv0Vn4Y/KCe8t+is/DAmRIY4gucbbfo7Pwys7R8RvqKLQqncLC2V7xwFAwRWHRmXJ5lSSOXLnAv4nFUdqbrLj3aKalt0tZbadri5K2LhzYu3laCqlCTjzPKP+X9VXps70sdU1lrYqdm212MEzmwBE9VhuLZ5DA5GB3sTRo7t9aWYxvRWx5bgDj65vgIiICIiAiIgIiICIiAiIgVpP6YPbpz9Tj75ZStsH6Yh89PePmer75ZQERECGf149tf2E/fJkr3b9KQedTn5mX75YSMe62kREthERAREQEh6/htN4C3VJYAcgOoYA+YyJMiBBfhVBsW41VmxAAjlV3qB0CtjIxk/PNN3AdK/utPS3ru/rIh9d8Fm5jqSAT5y0iBrrrCgKBgAAADoAOgE2REBERAREQEREBERAREQERECv1S/pNLeG29P7wVv/AAlhIHEX2vS3h3wB/eR1H1kSfAREQKrWHGqo9q3r9SkfZLWVXFOV2nP9o4+dDLUSZ3W3qEREphERAREQEREBERAREQEREBERAREQEREBERAREQIXFNMbKiq43Aq6Z6B0YMmfZuUZkpCSASMEgZHXHsn3EBERAqeNkDumP9G9PrDD/cS1Eqe0X6kHysqP+YffLYQq9RmIiEkREBERAREQEREBERAREQEREBERAREQEREBERAZiQeLXslRKYDMVRCeYDuwVWPsBbJ+KSq0woGScADJ5k48T7YGyJgmaqrgwz0x1B6g+IMzYrO0XOpVH9K6kcvY2T9kuBOestDpWR0OryPiyzA/Ng/LLDR6lrGBBwqopOOrMw+wDn8ZmTKKvUWUTXvGQPEgn5B/+zZKSREQEREBESPqNSqFAxwXcIvInLEE45dOSnmfKBIiYDTAaB9RMbpjIgfUREBERAREQEREBERAREQIPEE3PSP7bcf3Ucj6wJOlfqWPpNK+G29vmCD/AMzLCBgyg4oxrYuDjcrYPgw8VI8x4eY9o53d1SsMMMjr1I+ycx2j0rInqsWUnKhuZVxzwD4bhkThz7+PhsUq67FYUHANicvHow+z7Ze8F4oqq5bOAQBjHRR1648fsnII6PZgHAcL8avzK4/exLHs2qMQbN2zcxHIhWIwOZ8ek8XHllLNLt3NO34e7MWsPINtCjyAz9//ADE+LNHqCxI1JUEnA7us4HgMkc5Jq1VfqqrLz5KB1+YSVPo4zU725qv0HUfCj9HX90eg6j4Ufo6/ulpEsVfoOo+FH6Ov7o9B1Hwo/R1/dLSIFWNFqPhR+jr+6fPG9M7913fVbtxPvR3dihvbhmX55bRA850XZy9KbV7lmZqq0sVxpwlzB1LsorKm04DkGxlzuweRM3aDgusqpselCtg1TNWr90gNN1NaP6tZKJtsBfaPeeJM9AiB59b2WtXUrsFhRG0ncuoo/m0qVAwZ3BdclXJCAht5z1OJ/Zzg9tOrd+5K1st25n7vvCzOGUK9ZBtTm5zYu5cjB5mdlEBERAREQEREBEZjMBERmAiMxArbD+mIPLT3n53q+6WUrSP0wezTt9bj7pZQEgcWqV6mRlZgwx6oywPgw8iDzk+Jlm5oeT6/g1qFbFdCveVjIyG91j1k6jnjkM4npWj0KJX3eAR45Awfk8pzfbPTla3sA9RsFsZytiEMjcvMgD7esvTxVBWrZBZ0VgPjGRmcMMMcd2xdnrLE2qhFyVVQT4gDJHhzmvTaks9g5bVZVHtOPW+vl8krbtZ3DOpPq93vQE+5PPKj+rkfJnAlXwnXB69m/ai5e984JLf0M9QT4488CVeSS6idOuW1T0YHmRyI6jqJslJobgx74jagwlSch1IBOB4n6h8su50xy+U2wiIlBERAREQEREBERAREQOB/O7UNTXeor/U6SyxFR2XNxGVNhdQnqn1QN58SOYBmVcY1juoVtOosfXIuUsZkGncgMfXG4sBzHLHt6S703ZzSoiV9yj93Wlas6qz7EGFBYiTV0da4wijaXIwByL83I+M9fOBylfajUOysla7Fr0bONuQxvVWbDmxdgAbAyrZIM26LX6s4qFtW9n4i/eOjldlN+xUC94PfDnnkoAx4zoTwmgsjmmstWFCMUXcgX3IU45AeHlMXcH075D0VMC5c7kU5cjBY5HXHLMDmq+0971+kqKFRa9DY1Z3NY/pGMqj7gB19Q7TuOBymrhvEtalaKrVWd4OId2rBt++p2Kb3L+sGAI6DGR5c+lTglPftqGRGY93tyq5r2AgbDjI6yQ+iTaAgVGUPsYKDsL53MoPLnn5YHJ39obrrtPZQwXTnUMuNpLW7NLbZYCQwwAw2YI90hPMDBsOy3HNReUNqAJbQLlwmzbkr6oJdjYMOPWwvNT5gS30fCKkqrqKqwrbeCwXPeElms5DAYszNkY5mbtJw6mtmeuqtGbmxRVUt48yBz5kwNQ/6z/tx/rMsZWk/pn/bn6nH3yygIiIGnUVhkZT0YEfOJxvYLSNZUNRaTyOxFP8AUPNjnn7roP6oPljtzOd7FvjTuhI9TVausfELW2j5iJOUl1tUvrYof5SGetksA9VkdCfAHI+8mctwXVF0RPc5ZiFAyXbcQmAOpAAH/DPQO2OpVqraWIx6PYSDj3TkKmD4EesfmmrstotOiINPUN4VQ1pBIBI9baT8fTlPPnxzLLcpr12uuGaJgFe33YGAuQQo9mOWfaJazAmZ6McZjNRJERKCInw9gUZJAA6k8gPjMD7iaPSk3lMjcqqxHkrEgH51PzT775cbty488jb88DZE+FsBJAIJHXzHx+U+4CIiAiIgIiICIiAiIgIiIFY//Wp7dNb9T1/ilnK7UctXSfOvUr9dRH+kyxgIiIGDPN+w1r2cQ1ad5mnT33siKPVay5zlyfHaAQP2jPSDON7JaGrTem6gnaDqb9xPQInP7S31TL2vHWq++Jadbde1TcwRp8j2Kd32Z+eX+p0tuFGnsSoDOQ1e8Hyxh1x9fWUfZbVi131LLh72yi4AdaE5ITnnzzn5ROsnPjxm7fym7nhU+ia34VT/AIc/xY9E1vwmn/Dn+LLeJ1YqPRNb8Jp/w5/ix6JrfhNP+HP8WW8QKj0TW/Cqf8Of4sjdrdA91CqqPYVsV8IagwwrDIW4GuzmR6j4HPIOVE6CIHn9vZu5q8dwiu+lprLoKhtWu4s1J3ZxvrKrgBkypB5Ym7hnZkkAXUk1mzUP3d3o7Bd1SKuUqUImWDHC7ufrZyeXdYjEDluzHBGoatjWEJ0VCWEFSzWoxJ3kHLH1j6xz1POdTEQEREBERAREQEREBERAREQIOtYCyg+djL89bn7VEnSt41kViwf+m9dhxzO1WG/Ht2FpPRwQCCCCAQRzBB6EQPuIiBhp5ZxLX7tVZwzcuH1bXWEkKGrIQisN4FnOPP1Z23azWNXpnZN2SrgY5n3JPQYPh1B8ec8K7Md82tRyN1gtO8uAxQnIbeMciCcFm9uZNVjdP0HwzSU1rtpVFA5HYABleWPkwRLCVPD9UqaZXcEBBtOFZidp25VVBY5Psz5x+cOn87PodR+CbEraJU/nDp/Oz6HUfw4/OHT+dn0Oo/hzRbRKn84dP52fQ6j+HH5w6fzs+h1H8OBbRKkdoNP0zZ9Df+COMa+xGorqVC11rJlywCha3cnAGT7jGOXWBbZicJ+X769Kz2KrqycSZWV3W7NDOQCwHIFRgEc12jrnlZaztDdXZb/N1vXRVZZYys4ZTjNdZLLt3sOZGfVHM9RkOpJmMzl9Rxq1LRRcq7w+mbNTMFKWGwYIPMkGs8jybPsIkN+OarKXd2jB9J3tdSMTnfZSBuzjcyq5Pq+65gDOMh2sSo7P8TOoqLnbuV2RgosUgjBw6WKrI2GBwR4ggkGW8BERAREQEREBERAREQMETCqAAAMAcgB0E+ogIiIEPiKZrbC7jjkPA+OD7MiUlHZOpGBA25R1dkJV3LEk5PXGGcdcnI8p08TNDRpqdqhfAZxnr18fM+2b4iaEREBERATRbp0ZkZlBKMWU+9YqVJHyMR8s3xArreD6dk7tq1KgWjBzjFue8H7245+Oa6+A6dWZ1rwXZ2Ybn2MXzvLJnac5OeUtYgVem4Jp0ACVKMMj+JO5BhDknPIcgOgmv83dJ6w7hMOpVhzwV3BsAZ5AMAQB0PMS4iBE0WhrqXbWoUFixxkkserEnmTyHM+UlxEBERAREQEREBERAREQEREBERAREQEREBERAREQEREBERAREQEREBE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1445" name="Picture 5" descr="https://www.researchgate.net/profile/Claudine-Ah-Peng/publication/314650250/figure/fig4/AS:669651642114087@1536668801945/Figure-The-moss-gametophyte-and-sporophyte_W640.jpg"/>
          <p:cNvPicPr>
            <a:picLocks noChangeAspect="1" noChangeArrowheads="1"/>
          </p:cNvPicPr>
          <p:nvPr/>
        </p:nvPicPr>
        <p:blipFill>
          <a:blip r:embed="rId2" cstate="print"/>
          <a:srcRect/>
          <a:stretch>
            <a:fillRect/>
          </a:stretch>
        </p:blipFill>
        <p:spPr bwMode="auto">
          <a:xfrm>
            <a:off x="6737348" y="261936"/>
            <a:ext cx="4729479" cy="4464000"/>
          </a:xfrm>
          <a:prstGeom prst="rect">
            <a:avLst/>
          </a:prstGeom>
          <a:noFill/>
        </p:spPr>
      </p:pic>
      <p:pic>
        <p:nvPicPr>
          <p:cNvPr id="61447" name="Picture 7" descr="https://i0.wp.com/www.differencebetween.com/wp-content/uploads/2015/11/Difference_Between_Liverworts_Mosses_Image1.jpg"/>
          <p:cNvPicPr>
            <a:picLocks noChangeAspect="1" noChangeArrowheads="1"/>
          </p:cNvPicPr>
          <p:nvPr/>
        </p:nvPicPr>
        <p:blipFill>
          <a:blip r:embed="rId3" cstate="print">
            <a:lum bright="10000" contrast="10000"/>
          </a:blip>
          <a:srcRect/>
          <a:stretch>
            <a:fillRect/>
          </a:stretch>
        </p:blipFill>
        <p:spPr bwMode="auto">
          <a:xfrm>
            <a:off x="3851276" y="4084637"/>
            <a:ext cx="3782363" cy="2520000"/>
          </a:xfrm>
          <a:prstGeom prst="rect">
            <a:avLst/>
          </a:prstGeom>
          <a:noFill/>
        </p:spPr>
      </p:pic>
      <p:cxnSp>
        <p:nvCxnSpPr>
          <p:cNvPr id="12" name="Прямая со стрелкой 11"/>
          <p:cNvCxnSpPr/>
          <p:nvPr/>
        </p:nvCxnSpPr>
        <p:spPr>
          <a:xfrm>
            <a:off x="4667250" y="2667000"/>
            <a:ext cx="609600" cy="19907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3067050" y="1609725"/>
            <a:ext cx="5819775" cy="17430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13944" y="236833"/>
            <a:ext cx="11536680" cy="1107996"/>
          </a:xfrm>
          <a:prstGeom prst="rect">
            <a:avLst/>
          </a:prstGeom>
        </p:spPr>
        <p:txBody>
          <a:bodyPr wrap="square">
            <a:spAutoFit/>
          </a:bodyPr>
          <a:lstStyle/>
          <a:p>
            <a:pPr indent="442913" algn="just"/>
            <a:r>
              <a:rPr lang="en-US" sz="2200" dirty="0" smtClean="0">
                <a:solidFill>
                  <a:schemeClr val="accent1">
                    <a:lumMod val="75000"/>
                  </a:schemeClr>
                </a:solidFill>
              </a:rPr>
              <a:t>The life cycle of most mosses </a:t>
            </a:r>
            <a:r>
              <a:rPr lang="en-US" sz="2200" dirty="0" smtClean="0"/>
              <a:t>begins with the release of spores from a capsule, which opens when a small, </a:t>
            </a:r>
            <a:r>
              <a:rPr lang="en-US" sz="2200" dirty="0" err="1" smtClean="0"/>
              <a:t>lidlike</a:t>
            </a:r>
            <a:r>
              <a:rPr lang="en-US" sz="2200" dirty="0" smtClean="0"/>
              <a:t> structure, called the operculum, degenerates. A single spore germinates to form a branched, filamentous </a:t>
            </a:r>
            <a:r>
              <a:rPr lang="en-US" sz="2200" dirty="0" err="1" smtClean="0"/>
              <a:t>protonema</a:t>
            </a:r>
            <a:r>
              <a:rPr lang="en-US" sz="2200" dirty="0" smtClean="0"/>
              <a:t>, from which a leafy gametophyte develops. </a:t>
            </a:r>
            <a:endParaRPr lang="ru-RU" sz="2200" dirty="0"/>
          </a:p>
        </p:txBody>
      </p:sp>
      <p:sp>
        <p:nvSpPr>
          <p:cNvPr id="4" name="Прямоугольник 3"/>
          <p:cNvSpPr/>
          <p:nvPr/>
        </p:nvSpPr>
        <p:spPr>
          <a:xfrm>
            <a:off x="374903" y="1446520"/>
            <a:ext cx="5573409" cy="5170646"/>
          </a:xfrm>
          <a:prstGeom prst="rect">
            <a:avLst/>
          </a:prstGeom>
        </p:spPr>
        <p:txBody>
          <a:bodyPr wrap="square">
            <a:spAutoFit/>
          </a:bodyPr>
          <a:lstStyle/>
          <a:p>
            <a:pPr indent="447675" algn="just"/>
            <a:r>
              <a:rPr lang="en-US" sz="2200" dirty="0" smtClean="0"/>
              <a:t>The gametophyte bears organs for sexual reproduction. Sperm, which are released by the mature </a:t>
            </a:r>
            <a:r>
              <a:rPr lang="en-US" sz="2200" dirty="0" err="1" smtClean="0"/>
              <a:t>antheridium</a:t>
            </a:r>
            <a:r>
              <a:rPr lang="en-US" sz="2200" dirty="0" smtClean="0"/>
              <a:t> (the male reproductive organ), are attracted into the neck of an </a:t>
            </a:r>
            <a:r>
              <a:rPr lang="en-US" sz="2200" dirty="0" err="1" smtClean="0"/>
              <a:t>archegonium</a:t>
            </a:r>
            <a:r>
              <a:rPr lang="en-US" sz="2200" dirty="0" smtClean="0"/>
              <a:t> (the female reproductive organ). Here, one sperm fuses with the egg to produce the zygote. </a:t>
            </a:r>
          </a:p>
          <a:p>
            <a:pPr indent="447675" algn="just"/>
            <a:r>
              <a:rPr lang="en-US" sz="2200" dirty="0" smtClean="0"/>
              <a:t>After cell division, the zygote becomes the </a:t>
            </a:r>
            <a:r>
              <a:rPr lang="en-US" sz="2200" dirty="0" err="1" smtClean="0"/>
              <a:t>sporophyte</a:t>
            </a:r>
            <a:r>
              <a:rPr lang="en-US" sz="2200" dirty="0" smtClean="0"/>
              <a:t>, and, at the same time, the </a:t>
            </a:r>
            <a:r>
              <a:rPr lang="en-US" sz="2200" dirty="0" err="1" smtClean="0"/>
              <a:t>archegonium</a:t>
            </a:r>
            <a:r>
              <a:rPr lang="en-US" sz="2200" dirty="0" smtClean="0"/>
              <a:t> divides to form the protective </a:t>
            </a:r>
            <a:r>
              <a:rPr lang="en-US" sz="2200" dirty="0" err="1" smtClean="0"/>
              <a:t>calyptra</a:t>
            </a:r>
            <a:r>
              <a:rPr lang="en-US" sz="2200" dirty="0" smtClean="0"/>
              <a:t>. The </a:t>
            </a:r>
            <a:r>
              <a:rPr lang="en-US" sz="2200" dirty="0" err="1" smtClean="0"/>
              <a:t>sporophyte</a:t>
            </a:r>
            <a:r>
              <a:rPr lang="en-US" sz="2200" dirty="0" smtClean="0"/>
              <a:t> usually consists of a capsule and a seta. </a:t>
            </a:r>
            <a:endParaRPr lang="en-US" sz="2200" dirty="0" smtClean="0"/>
          </a:p>
          <a:p>
            <a:pPr indent="447675" algn="just"/>
            <a:r>
              <a:rPr lang="en-US" sz="2200" dirty="0" smtClean="0"/>
              <a:t>Asexual </a:t>
            </a:r>
            <a:r>
              <a:rPr lang="en-US" sz="2200" dirty="0" smtClean="0"/>
              <a:t>reproduction occurs within the capsule and the whole process may begin again.</a:t>
            </a:r>
            <a:endParaRPr lang="ru-RU" sz="2200" dirty="0"/>
          </a:p>
        </p:txBody>
      </p:sp>
      <p:pic>
        <p:nvPicPr>
          <p:cNvPr id="30724" name="Picture 4" descr="https://dr282zn36sxxg.cloudfront.net/datastreams/f-d%3A6d5f8d9969175f44bff710cd2276f52cdfe766511ef38c4594259188%2BIMAGE_THUMB_POSTCARD_TINY%2BIMAGE_THUMB_POSTCARD_TINY.1"/>
          <p:cNvPicPr>
            <a:picLocks noChangeAspect="1" noChangeArrowheads="1"/>
          </p:cNvPicPr>
          <p:nvPr/>
        </p:nvPicPr>
        <p:blipFill>
          <a:blip r:embed="rId2" cstate="print">
            <a:lum contrast="10000"/>
          </a:blip>
          <a:srcRect/>
          <a:stretch>
            <a:fillRect/>
          </a:stretch>
        </p:blipFill>
        <p:spPr bwMode="auto">
          <a:xfrm>
            <a:off x="6056744" y="1307171"/>
            <a:ext cx="5567001" cy="540000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3130</TotalTime>
  <Words>5363</Words>
  <Application>Microsoft Office PowerPoint</Application>
  <PresentationFormat>Произвольный</PresentationFormat>
  <Paragraphs>312</Paragraphs>
  <Slides>61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61</vt:i4>
      </vt:variant>
    </vt:vector>
  </HeadingPairs>
  <TitlesOfParts>
    <vt:vector size="62" baseType="lpstr">
      <vt:lpstr>Тема Office</vt:lpstr>
      <vt:lpstr>General characteristics of the Bryophytes, Lycopodium, Horsetails</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characteristics of the Mosses, Lycopodium, Horsetails.</dc:title>
  <dc:creator>Абидкулова Каримэ</dc:creator>
  <cp:lastModifiedBy>ADM</cp:lastModifiedBy>
  <cp:revision>786</cp:revision>
  <dcterms:created xsi:type="dcterms:W3CDTF">2018-10-11T08:37:43Z</dcterms:created>
  <dcterms:modified xsi:type="dcterms:W3CDTF">2022-09-21T16:18:26Z</dcterms:modified>
</cp:coreProperties>
</file>